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1" r:id="rId3"/>
    <p:sldId id="295" r:id="rId4"/>
    <p:sldId id="296" r:id="rId5"/>
    <p:sldId id="299" r:id="rId6"/>
    <p:sldId id="275" r:id="rId7"/>
    <p:sldId id="279" r:id="rId8"/>
    <p:sldId id="282" r:id="rId9"/>
    <p:sldId id="283" r:id="rId10"/>
    <p:sldId id="290" r:id="rId11"/>
    <p:sldId id="286" r:id="rId12"/>
    <p:sldId id="287" r:id="rId13"/>
    <p:sldId id="300" r:id="rId14"/>
    <p:sldId id="301" r:id="rId15"/>
    <p:sldId id="302" r:id="rId16"/>
    <p:sldId id="291" r:id="rId17"/>
  </p:sldIdLst>
  <p:sldSz cx="9144000" cy="6858000" type="screen4x3"/>
  <p:notesSz cx="6797675" cy="9874250"/>
  <p:embeddedFontLst>
    <p:embeddedFont>
      <p:font typeface="Franklin Gothic Medium" panose="020B0603020102020204" pitchFamily="34" charset="0"/>
      <p:regular r:id="rId20"/>
      <p:italic r:id="rId21"/>
    </p:embeddedFont>
    <p:embeddedFont>
      <p:font typeface="文鼎粗圓" panose="020F0809000000000000" pitchFamily="49" charset="-120"/>
      <p:regular r:id="rId22"/>
    </p:embeddedFont>
    <p:embeddedFont>
      <p:font typeface="Franklin Gothic Book" panose="020B0503020102020204" pitchFamily="34" charset="0"/>
      <p:regular r:id="rId23"/>
      <p:italic r:id="rId24"/>
    </p:embeddedFont>
    <p:embeddedFont>
      <p:font typeface="Tahoma" panose="020B0604030504040204" pitchFamily="34" charset="0"/>
      <p:regular r:id="rId25"/>
      <p:bold r:id="rId26"/>
    </p:embeddedFont>
    <p:embeddedFont>
      <p:font typeface="文鼎超顏楷" panose="03000A09000000000000" pitchFamily="65" charset="-120"/>
      <p:regular r:id="rId27"/>
    </p:embeddedFont>
    <p:embeddedFont>
      <p:font typeface="Wingdings 2" panose="05020102010507070707" pitchFamily="18" charset="2"/>
      <p:regular r:id="rId28"/>
    </p:embeddedFont>
    <p:embeddedFont>
      <p:font typeface="標楷體" panose="03000509000000000000" pitchFamily="65" charset="-120"/>
      <p:regular r:id="rId29"/>
    </p:embeddedFont>
    <p:embeddedFont>
      <p:font typeface="微軟正黑體" panose="020B0604030504040204" pitchFamily="34" charset="-120"/>
      <p:regular r:id="rId3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FF"/>
    <a:srgbClr val="CCECFF"/>
    <a:srgbClr val="FFFF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64" autoAdjust="0"/>
    <p:restoredTop sz="94660"/>
  </p:normalViewPr>
  <p:slideViewPr>
    <p:cSldViewPr>
      <p:cViewPr>
        <p:scale>
          <a:sx n="90" d="100"/>
          <a:sy n="90" d="100"/>
        </p:scale>
        <p:origin x="-366" y="-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altLang="zh-TW" smtClean="0"/>
              <a:t>2016/3/30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8485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378485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F044E-66FC-4839-9415-30B6969D2A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216540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altLang="zh-TW" smtClean="0"/>
              <a:t>2016/3/30</a:t>
            </a:r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690822"/>
            <a:ext cx="5438775" cy="4442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8485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378485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FF0F9-B25D-4208-BD4B-F057F1AC3B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810687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zh-TW" smtClean="0"/>
              <a:t>2016/3/30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FF0F9-B25D-4208-BD4B-F057F1AC3B37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1574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142984"/>
            <a:ext cx="7858180" cy="1470025"/>
          </a:xfrm>
        </p:spPr>
        <p:txBody>
          <a:bodyPr/>
          <a:lstStyle>
            <a:lvl1pPr>
              <a:defRPr baseline="0">
                <a:ea typeface="+mj-ea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3071810"/>
            <a:ext cx="8001056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7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7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r>
              <a:rPr lang="en-US" altLang="zh-TW" smtClean="0"/>
              <a:t>2016/03/30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2060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A8ED7109-9446-4090-AB74-3C03BBDE5F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 baseline="0">
          <a:ln w="1905">
            <a:solidFill>
              <a:schemeClr val="bg1">
                <a:lumMod val="95000"/>
              </a:schemeClr>
            </a:solidFill>
          </a:ln>
          <a:solidFill>
            <a:srgbClr val="00339A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j-lt"/>
          <a:ea typeface="+mj-ea"/>
          <a:cs typeface="Tahom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kern="1200" baseline="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 baseline="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 baseline="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 baseline="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 baseline="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4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microsoft.com/office/2007/relationships/hdphoto" Target="../media/hdphoto1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107</a:t>
            </a:r>
            <a:r>
              <a:rPr lang="zh-TW" altLang="en-US" dirty="0" smtClean="0"/>
              <a:t>學年度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校園</a:t>
            </a:r>
            <a:r>
              <a:rPr lang="zh-TW" altLang="en-US" dirty="0" smtClean="0"/>
              <a:t>空間安全檢視說明會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b="1" dirty="0" smtClean="0"/>
              <a:t>景新國小總務處製</a:t>
            </a:r>
            <a:endParaRPr lang="zh-TW" altLang="en-US" b="1" dirty="0"/>
          </a:p>
        </p:txBody>
      </p:sp>
      <p:sp>
        <p:nvSpPr>
          <p:cNvPr id="5" name="矩形 4"/>
          <p:cNvSpPr/>
          <p:nvPr/>
        </p:nvSpPr>
        <p:spPr>
          <a:xfrm>
            <a:off x="2123728" y="3861048"/>
            <a:ext cx="52905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0000FF"/>
                </a:solidFill>
              </a:rPr>
              <a:t>依據：新北市</a:t>
            </a:r>
            <a:r>
              <a:rPr lang="zh-TW" altLang="zh-TW" b="1" dirty="0" smtClean="0">
                <a:solidFill>
                  <a:srgbClr val="0000FF"/>
                </a:solidFill>
              </a:rPr>
              <a:t>執行</a:t>
            </a:r>
            <a:r>
              <a:rPr lang="zh-TW" altLang="zh-TW" b="1" dirty="0">
                <a:solidFill>
                  <a:srgbClr val="0000FF"/>
                </a:solidFill>
              </a:rPr>
              <a:t>友善校園學生事務與輔導</a:t>
            </a:r>
            <a:r>
              <a:rPr lang="zh-TW" altLang="zh-TW" b="1" dirty="0" smtClean="0">
                <a:solidFill>
                  <a:srgbClr val="0000FF"/>
                </a:solidFill>
              </a:rPr>
              <a:t>工作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 marL="712788">
              <a:tabLst>
                <a:tab pos="712788" algn="l"/>
              </a:tabLst>
            </a:pPr>
            <a:r>
              <a:rPr lang="zh-TW" altLang="zh-TW" b="1" dirty="0">
                <a:solidFill>
                  <a:srgbClr val="0000FF"/>
                </a:solidFill>
              </a:rPr>
              <a:t>執行情形訪視</a:t>
            </a:r>
            <a:r>
              <a:rPr lang="zh-TW" altLang="zh-TW" b="1" dirty="0" smtClean="0">
                <a:solidFill>
                  <a:srgbClr val="0000FF"/>
                </a:solidFill>
              </a:rPr>
              <a:t>表</a:t>
            </a:r>
            <a:r>
              <a:rPr lang="zh-TW" altLang="en-US" b="1" dirty="0" smtClean="0">
                <a:solidFill>
                  <a:srgbClr val="0000FF"/>
                </a:solidFill>
              </a:rPr>
              <a:t>「性別平等教育訪視指標」</a:t>
            </a:r>
            <a:endParaRPr lang="zh-TW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81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993086" y="331891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I.</a:t>
            </a:r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男女廁所數量符合比例</a:t>
            </a:r>
            <a:endParaRPr lang="zh-TW" altLang="en-US" sz="4000" dirty="0">
              <a:solidFill>
                <a:srgbClr val="0000FF"/>
              </a:solidFill>
              <a:latin typeface="文鼎粗圓" pitchFamily="49" charset="-120"/>
              <a:ea typeface="文鼎粗圓" pitchFamily="49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080992"/>
              </p:ext>
            </p:extLst>
          </p:nvPr>
        </p:nvGraphicFramePr>
        <p:xfrm>
          <a:off x="468328" y="1196752"/>
          <a:ext cx="8394331" cy="5285995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842038"/>
                <a:gridCol w="362544"/>
                <a:gridCol w="362544"/>
                <a:gridCol w="362544"/>
                <a:gridCol w="362544"/>
                <a:gridCol w="362544"/>
                <a:gridCol w="441590"/>
                <a:gridCol w="468000"/>
                <a:gridCol w="432713"/>
                <a:gridCol w="432713"/>
                <a:gridCol w="432713"/>
                <a:gridCol w="584745"/>
                <a:gridCol w="421014"/>
                <a:gridCol w="350845"/>
                <a:gridCol w="350845"/>
                <a:gridCol w="421014"/>
                <a:gridCol w="421014"/>
                <a:gridCol w="421014"/>
                <a:gridCol w="561353"/>
              </a:tblGrid>
              <a:tr h="3179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樓 層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實際數量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預估使用人數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預估人數比例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應設標準數量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自我檢視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備 註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女</a:t>
                      </a:r>
                      <a:r>
                        <a:rPr lang="en-US" altLang="zh-TW" sz="1000" u="none" strike="noStrike" dirty="0">
                          <a:effectLst/>
                        </a:rPr>
                        <a:t>-</a:t>
                      </a:r>
                      <a:r>
                        <a:rPr lang="zh-TW" altLang="en-US" sz="1000" u="none" strike="noStrike" dirty="0">
                          <a:effectLst/>
                        </a:rPr>
                        <a:t>坐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女</a:t>
                      </a:r>
                      <a:r>
                        <a:rPr lang="en-US" altLang="zh-TW" sz="1000" u="none" strike="noStrike" dirty="0">
                          <a:effectLst/>
                        </a:rPr>
                        <a:t>-</a:t>
                      </a:r>
                      <a:r>
                        <a:rPr lang="zh-TW" altLang="en-US" sz="1000" u="none" strike="noStrike" dirty="0">
                          <a:effectLst/>
                        </a:rPr>
                        <a:t>蹲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男</a:t>
                      </a:r>
                      <a:r>
                        <a:rPr lang="en-US" altLang="zh-TW" sz="1000" u="none" strike="noStrike" dirty="0">
                          <a:effectLst/>
                        </a:rPr>
                        <a:t>-</a:t>
                      </a:r>
                      <a:r>
                        <a:rPr lang="zh-TW" altLang="en-US" sz="1000" u="none" strike="noStrike" dirty="0">
                          <a:effectLst/>
                        </a:rPr>
                        <a:t>坐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男</a:t>
                      </a:r>
                      <a:r>
                        <a:rPr lang="en-US" altLang="zh-TW" sz="1000" u="none" strike="noStrike" dirty="0">
                          <a:effectLst/>
                        </a:rPr>
                        <a:t>-</a:t>
                      </a:r>
                      <a:r>
                        <a:rPr lang="zh-TW" altLang="en-US" sz="1000" u="none" strike="noStrike" dirty="0">
                          <a:effectLst/>
                        </a:rPr>
                        <a:t>蹲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男</a:t>
                      </a:r>
                      <a:r>
                        <a:rPr lang="en-US" altLang="zh-TW" sz="1000" u="none" strike="noStrike" dirty="0">
                          <a:effectLst/>
                        </a:rPr>
                        <a:t>(</a:t>
                      </a:r>
                      <a:r>
                        <a:rPr lang="zh-TW" altLang="en-US" sz="1000" u="none" strike="noStrike" dirty="0">
                          <a:effectLst/>
                        </a:rPr>
                        <a:t>小</a:t>
                      </a:r>
                      <a:r>
                        <a:rPr lang="en-US" altLang="zh-TW" sz="1000" u="none" strike="noStrike" dirty="0">
                          <a:effectLst/>
                        </a:rPr>
                        <a:t>)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無障礙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班級數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女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男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女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男</a:t>
                      </a:r>
                      <a:r>
                        <a:rPr lang="en-US" altLang="zh-TW" sz="1000" u="none" strike="noStrike" dirty="0">
                          <a:effectLst/>
                        </a:rPr>
                        <a:t>(</a:t>
                      </a:r>
                      <a:r>
                        <a:rPr lang="zh-TW" altLang="en-US" sz="1000" u="none" strike="noStrike" dirty="0">
                          <a:effectLst/>
                        </a:rPr>
                        <a:t>大</a:t>
                      </a:r>
                      <a:r>
                        <a:rPr lang="en-US" altLang="zh-TW" sz="1000" u="none" strike="noStrike" dirty="0">
                          <a:effectLst/>
                        </a:rPr>
                        <a:t>)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男</a:t>
                      </a:r>
                      <a:r>
                        <a:rPr lang="en-US" altLang="zh-TW" sz="1000" u="none" strike="noStrike" dirty="0">
                          <a:effectLst/>
                        </a:rPr>
                        <a:t>(</a:t>
                      </a:r>
                      <a:r>
                        <a:rPr lang="zh-TW" altLang="en-US" sz="1000" u="none" strike="noStrike" dirty="0">
                          <a:effectLst/>
                        </a:rPr>
                        <a:t>小</a:t>
                      </a:r>
                      <a:r>
                        <a:rPr lang="en-US" altLang="zh-TW" sz="1000" u="none" strike="noStrike" dirty="0">
                          <a:effectLst/>
                        </a:rPr>
                        <a:t>)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女用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男</a:t>
                      </a:r>
                      <a:r>
                        <a:rPr lang="en-US" altLang="zh-TW" sz="1000" u="none" strike="noStrike" dirty="0">
                          <a:effectLst/>
                        </a:rPr>
                        <a:t>(</a:t>
                      </a:r>
                      <a:r>
                        <a:rPr lang="zh-TW" altLang="en-US" sz="1000" u="none" strike="noStrike" dirty="0">
                          <a:effectLst/>
                        </a:rPr>
                        <a:t>大</a:t>
                      </a:r>
                      <a:r>
                        <a:rPr lang="en-US" altLang="zh-TW" sz="1000" u="none" strike="noStrike" dirty="0">
                          <a:effectLst/>
                        </a:rPr>
                        <a:t>)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男</a:t>
                      </a:r>
                      <a:r>
                        <a:rPr lang="en-US" altLang="zh-TW" sz="1000" u="none" strike="noStrike" dirty="0">
                          <a:effectLst/>
                        </a:rPr>
                        <a:t>(</a:t>
                      </a:r>
                      <a:r>
                        <a:rPr lang="zh-TW" altLang="en-US" sz="1000" u="none" strike="noStrike" dirty="0">
                          <a:effectLst/>
                        </a:rPr>
                        <a:t>小</a:t>
                      </a:r>
                      <a:r>
                        <a:rPr lang="en-US" altLang="zh-TW" sz="1000" u="none" strike="noStrike" dirty="0">
                          <a:effectLst/>
                        </a:rPr>
                        <a:t>)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符合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 dirty="0">
                          <a:effectLst/>
                        </a:rPr>
                        <a:t>未符合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書聲</a:t>
                      </a:r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6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60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60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6.00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10.00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15.00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6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effectLst/>
                          <a:sym typeface="Wingdings 2"/>
                        </a:rPr>
                        <a:t>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笑聲</a:t>
                      </a:r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6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75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75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9.38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25.00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15.00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8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u="none" strike="noStrike" dirty="0" smtClean="0">
                          <a:effectLst/>
                          <a:sym typeface="Wingdings 2"/>
                        </a:rPr>
                        <a:t>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幼兒園專用</a:t>
                      </a:r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書聲</a:t>
                      </a:r>
                      <a:r>
                        <a:rPr lang="en-US" altLang="zh-TW" sz="1200" u="none" strike="noStrike" dirty="0">
                          <a:effectLst/>
                        </a:rPr>
                        <a:t>2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150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150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7.89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13.64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15.00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6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u="none" strike="noStrike" dirty="0" smtClean="0">
                          <a:effectLst/>
                          <a:sym typeface="Wingdings 2"/>
                        </a:rPr>
                        <a:t>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含專科教室</a:t>
                      </a:r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笑聲</a:t>
                      </a:r>
                      <a:r>
                        <a:rPr lang="en-US" altLang="zh-TW" sz="1200" u="none" strike="noStrike" dirty="0">
                          <a:effectLst/>
                        </a:rPr>
                        <a:t>2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　</a:t>
                      </a:r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書聲</a:t>
                      </a:r>
                      <a:r>
                        <a:rPr lang="en-US" altLang="zh-TW" sz="1200" u="none" strike="noStrike" dirty="0">
                          <a:effectLst/>
                        </a:rPr>
                        <a:t>3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180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180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9.47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16.36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18.00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u="none" strike="noStrike" dirty="0" smtClean="0">
                          <a:effectLst/>
                          <a:sym typeface="Wingdings 2"/>
                        </a:rPr>
                        <a:t>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>
                          <a:effectLst/>
                        </a:rPr>
                        <a:t>　</a:t>
                      </a:r>
                      <a:endParaRPr lang="zh-TW" altLang="en-US" sz="600" b="0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含專科教室</a:t>
                      </a:r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笑聲</a:t>
                      </a:r>
                      <a:r>
                        <a:rPr lang="en-US" altLang="zh-TW" sz="1200" u="none" strike="noStrike" dirty="0">
                          <a:effectLst/>
                        </a:rPr>
                        <a:t>3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　</a:t>
                      </a:r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書聲</a:t>
                      </a:r>
                      <a:r>
                        <a:rPr lang="en-US" altLang="zh-TW" sz="1200" u="none" strike="noStrike" dirty="0">
                          <a:effectLst/>
                        </a:rPr>
                        <a:t>4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180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180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9.47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16.36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18.00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u="none" strike="noStrike" dirty="0" smtClean="0">
                          <a:effectLst/>
                          <a:sym typeface="Wingdings 2"/>
                        </a:rPr>
                        <a:t>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含專科教室</a:t>
                      </a:r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笑聲</a:t>
                      </a:r>
                      <a:r>
                        <a:rPr lang="en-US" altLang="zh-TW" sz="1200" u="none" strike="noStrike" dirty="0">
                          <a:effectLst/>
                        </a:rPr>
                        <a:t>4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　</a:t>
                      </a:r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歌聲</a:t>
                      </a:r>
                      <a:r>
                        <a:rPr lang="en-US" altLang="zh-TW" sz="1200" u="none" strike="noStrike" dirty="0">
                          <a:effectLst/>
                        </a:rPr>
                        <a:t>3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8.57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15.00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12.00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u="none" strike="noStrike" dirty="0" smtClean="0">
                          <a:effectLst/>
                          <a:sym typeface="Wingdings 2"/>
                        </a:rPr>
                        <a:t>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英語、音樂</a:t>
                      </a:r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歌聲</a:t>
                      </a:r>
                      <a:r>
                        <a:rPr lang="en-US" altLang="zh-TW" sz="1200" u="none" strike="noStrike" dirty="0">
                          <a:effectLst/>
                        </a:rPr>
                        <a:t>4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45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3.21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11.25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9.00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u="none" strike="noStrike" dirty="0" smtClean="0">
                          <a:effectLst/>
                          <a:sym typeface="Wingdings 2"/>
                        </a:rPr>
                        <a:t>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美勞</a:t>
                      </a:r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歌聲</a:t>
                      </a:r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　</a:t>
                      </a:r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歌聲</a:t>
                      </a:r>
                      <a:r>
                        <a:rPr lang="en-US" altLang="zh-TW" sz="1200" u="none" strike="noStrike" dirty="0">
                          <a:effectLst/>
                        </a:rPr>
                        <a:t>2</a:t>
                      </a:r>
                      <a:r>
                        <a:rPr lang="en-US" sz="1200" u="none" strike="noStrike" dirty="0">
                          <a:effectLst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特教班</a:t>
                      </a:r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歌聲</a:t>
                      </a:r>
                      <a:r>
                        <a:rPr lang="en-US" altLang="zh-TW" sz="1200" u="none" strike="noStrike">
                          <a:effectLst/>
                        </a:rPr>
                        <a:t>5</a:t>
                      </a:r>
                      <a:r>
                        <a:rPr lang="en-US" sz="1200" u="none" strike="noStrike">
                          <a:effectLst/>
                        </a:rPr>
                        <a:t>F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600" u="none" strike="noStrike" dirty="0">
                          <a:effectLst/>
                        </a:rPr>
                        <a:t>　</a:t>
                      </a:r>
                      <a:endParaRPr lang="zh-TW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文字方塊 1"/>
          <p:cNvSpPr txBox="1"/>
          <p:nvPr/>
        </p:nvSpPr>
        <p:spPr>
          <a:xfrm>
            <a:off x="10193338" y="6667500"/>
            <a:ext cx="428625" cy="161925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wordArtVertRtl"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100"/>
              <a:t>每</a:t>
            </a:r>
            <a:r>
              <a:rPr lang="zh-TW" altLang="zh-TW" sz="11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五</a:t>
            </a:r>
            <a:r>
              <a:rPr lang="zh-TW" altLang="en-US" sz="1100"/>
              <a:t>十人一個計算</a:t>
            </a:r>
          </a:p>
        </p:txBody>
      </p:sp>
      <p:sp>
        <p:nvSpPr>
          <p:cNvPr id="12" name="文字方塊 2"/>
          <p:cNvSpPr txBox="1"/>
          <p:nvPr/>
        </p:nvSpPr>
        <p:spPr>
          <a:xfrm>
            <a:off x="10850563" y="6667500"/>
            <a:ext cx="428625" cy="16383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wordArtVertRtl"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100"/>
              <a:t>每二十人一個計算</a:t>
            </a:r>
          </a:p>
        </p:txBody>
      </p:sp>
      <p:sp>
        <p:nvSpPr>
          <p:cNvPr id="14" name="文字方塊 3"/>
          <p:cNvSpPr txBox="1"/>
          <p:nvPr/>
        </p:nvSpPr>
        <p:spPr>
          <a:xfrm>
            <a:off x="9526588" y="6667500"/>
            <a:ext cx="428625" cy="160972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wordArtVertRtl"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100"/>
              <a:t>每十人一個計算</a:t>
            </a:r>
          </a:p>
        </p:txBody>
      </p:sp>
      <p:sp>
        <p:nvSpPr>
          <p:cNvPr id="15" name="矩形 14"/>
          <p:cNvSpPr/>
          <p:nvPr/>
        </p:nvSpPr>
        <p:spPr>
          <a:xfrm>
            <a:off x="3563888" y="5517232"/>
            <a:ext cx="1546225" cy="50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100" dirty="0"/>
              <a:t>以每</a:t>
            </a:r>
            <a:r>
              <a:rPr lang="zh-TW" altLang="en-US" sz="1100" dirty="0" smtClean="0"/>
              <a:t>班</a:t>
            </a:r>
            <a:r>
              <a:rPr lang="en-US" altLang="zh-TW" sz="1100" dirty="0" smtClean="0"/>
              <a:t>28</a:t>
            </a:r>
            <a:r>
              <a:rPr lang="zh-TW" altLang="en-US" sz="1100" dirty="0" smtClean="0"/>
              <a:t>人</a:t>
            </a:r>
            <a:r>
              <a:rPr lang="zh-TW" altLang="en-US" sz="1100" dirty="0"/>
              <a:t>計算</a:t>
            </a:r>
            <a:endParaRPr lang="en-US" altLang="zh-TW" sz="1100" dirty="0"/>
          </a:p>
          <a:p>
            <a:pPr algn="ctr"/>
            <a:r>
              <a:rPr lang="zh-TW" altLang="en-US" sz="1100" dirty="0"/>
              <a:t>以男女各占</a:t>
            </a:r>
            <a:r>
              <a:rPr lang="en-US" altLang="zh-TW" sz="1100" dirty="0"/>
              <a:t>50%</a:t>
            </a:r>
            <a:r>
              <a:rPr lang="zh-TW" altLang="en-US" sz="1100" dirty="0"/>
              <a:t>估算</a:t>
            </a:r>
          </a:p>
        </p:txBody>
      </p:sp>
      <p:sp>
        <p:nvSpPr>
          <p:cNvPr id="22" name="矩形 21"/>
          <p:cNvSpPr/>
          <p:nvPr/>
        </p:nvSpPr>
        <p:spPr>
          <a:xfrm>
            <a:off x="6272545" y="5495130"/>
            <a:ext cx="459695" cy="8141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000" dirty="0"/>
              <a:t>以</a:t>
            </a:r>
            <a:r>
              <a:rPr lang="zh-TW" altLang="en-US" sz="1000" dirty="0" smtClean="0"/>
              <a:t>每</a:t>
            </a:r>
            <a:r>
              <a:rPr lang="en-US" altLang="zh-TW" sz="1000" dirty="0" smtClean="0"/>
              <a:t>10</a:t>
            </a:r>
            <a:r>
              <a:rPr lang="zh-TW" altLang="en-US" sz="1000" dirty="0" smtClean="0"/>
              <a:t>人</a:t>
            </a:r>
            <a:r>
              <a:rPr lang="en-US" altLang="zh-TW" sz="1000" dirty="0" smtClean="0"/>
              <a:t>1</a:t>
            </a:r>
            <a:r>
              <a:rPr lang="zh-TW" altLang="en-US" sz="1000" dirty="0" smtClean="0"/>
              <a:t>個計算</a:t>
            </a:r>
            <a:endParaRPr lang="zh-TW" altLang="en-US" sz="1000" dirty="0"/>
          </a:p>
        </p:txBody>
      </p:sp>
      <p:sp>
        <p:nvSpPr>
          <p:cNvPr id="23" name="矩形 22"/>
          <p:cNvSpPr/>
          <p:nvPr/>
        </p:nvSpPr>
        <p:spPr>
          <a:xfrm>
            <a:off x="6755336" y="5496773"/>
            <a:ext cx="459695" cy="8141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000" dirty="0"/>
              <a:t>以</a:t>
            </a:r>
            <a:r>
              <a:rPr lang="zh-TW" altLang="en-US" sz="1000" dirty="0" smtClean="0"/>
              <a:t>每</a:t>
            </a:r>
            <a:r>
              <a:rPr lang="en-US" altLang="zh-TW" sz="1000" dirty="0" smtClean="0"/>
              <a:t>50</a:t>
            </a:r>
            <a:r>
              <a:rPr lang="zh-TW" altLang="en-US" sz="1000" dirty="0" smtClean="0"/>
              <a:t>人</a:t>
            </a:r>
            <a:r>
              <a:rPr lang="en-US" altLang="zh-TW" sz="1000" dirty="0" smtClean="0"/>
              <a:t>1</a:t>
            </a:r>
            <a:r>
              <a:rPr lang="zh-TW" altLang="en-US" sz="1000" dirty="0" smtClean="0"/>
              <a:t>個計算</a:t>
            </a:r>
            <a:endParaRPr lang="zh-TW" altLang="en-US" sz="1000" dirty="0"/>
          </a:p>
        </p:txBody>
      </p:sp>
      <p:sp>
        <p:nvSpPr>
          <p:cNvPr id="24" name="矩形 23"/>
          <p:cNvSpPr/>
          <p:nvPr/>
        </p:nvSpPr>
        <p:spPr>
          <a:xfrm>
            <a:off x="7236297" y="5506599"/>
            <a:ext cx="459695" cy="8141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000" dirty="0"/>
              <a:t>以</a:t>
            </a:r>
            <a:r>
              <a:rPr lang="zh-TW" altLang="en-US" sz="1000" dirty="0" smtClean="0"/>
              <a:t>每</a:t>
            </a:r>
            <a:r>
              <a:rPr lang="en-US" altLang="zh-TW" sz="1000" dirty="0" smtClean="0"/>
              <a:t>20</a:t>
            </a:r>
            <a:r>
              <a:rPr lang="zh-TW" altLang="en-US" sz="1000" dirty="0" smtClean="0"/>
              <a:t>人</a:t>
            </a:r>
            <a:r>
              <a:rPr lang="en-US" altLang="zh-TW" sz="1000" dirty="0" smtClean="0"/>
              <a:t>1</a:t>
            </a:r>
            <a:r>
              <a:rPr lang="zh-TW" altLang="en-US" sz="1000" dirty="0" smtClean="0"/>
              <a:t>個計算</a:t>
            </a:r>
            <a:endParaRPr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41390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55576" y="331891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文鼎粗圓" pitchFamily="49" charset="-120"/>
                <a:ea typeface="文鼎粗圓" pitchFamily="49" charset="-120"/>
              </a:rPr>
              <a:t>活動中心外牆磁磚</a:t>
            </a:r>
            <a:r>
              <a:rPr lang="zh-TW" altLang="en-US" sz="4000" dirty="0" smtClean="0">
                <a:solidFill>
                  <a:srgbClr val="FF0000"/>
                </a:solidFill>
                <a:latin typeface="文鼎粗圓" pitchFamily="49" charset="-120"/>
                <a:ea typeface="文鼎粗圓" pitchFamily="49" charset="-120"/>
              </a:rPr>
              <a:t>剝落</a:t>
            </a:r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已修復改善</a:t>
            </a:r>
            <a:endParaRPr lang="zh-TW" altLang="en-US" sz="4000" dirty="0">
              <a:solidFill>
                <a:srgbClr val="0000FF"/>
              </a:solidFill>
              <a:latin typeface="文鼎粗圓" pitchFamily="49" charset="-120"/>
              <a:ea typeface="文鼎粗圓" pitchFamily="49" charset="-120"/>
            </a:endParaRPr>
          </a:p>
        </p:txBody>
      </p:sp>
      <p:pic>
        <p:nvPicPr>
          <p:cNvPr id="7172" name="Picture 4" descr="IMG_32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120" y="1268759"/>
            <a:ext cx="2755979" cy="19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IMAG245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920" y="1268760"/>
            <a:ext cx="2870200" cy="1979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IMG_32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84" y="1268760"/>
            <a:ext cx="2745135" cy="19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向下箭號 2"/>
          <p:cNvSpPr/>
          <p:nvPr/>
        </p:nvSpPr>
        <p:spPr>
          <a:xfrm>
            <a:off x="4421109" y="3356992"/>
            <a:ext cx="864096" cy="4407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 descr="D:\1070801(總務主任新任檔案)\011-校園安全\0校園空間安全檢視說明會\數位相片\20190212_1522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301" y="3933056"/>
            <a:ext cx="2900986" cy="209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圖片 13" descr="D:\1070801(總務主任新任檔案)\011-校園安全\0校園空間安全檢視說明會\數位相片\20190212_15212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04" y="3933056"/>
            <a:ext cx="2972911" cy="209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 descr="D:\1070801(總務主任新任檔案)\011-校園安全\0校園空間安全檢視說明會\數位相片\20190212_15215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015" y="3933056"/>
            <a:ext cx="2788285" cy="2091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637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43608" y="331891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文鼎粗圓" pitchFamily="49" charset="-120"/>
                <a:ea typeface="文鼎粗圓" pitchFamily="49" charset="-120"/>
              </a:rPr>
              <a:t>中庭區女兒牆</a:t>
            </a:r>
            <a:r>
              <a:rPr lang="zh-TW" altLang="en-US" sz="4000" dirty="0" smtClean="0">
                <a:solidFill>
                  <a:srgbClr val="FF0000"/>
                </a:solidFill>
                <a:latin typeface="文鼎粗圓" pitchFamily="49" charset="-120"/>
                <a:ea typeface="文鼎粗圓" pitchFamily="49" charset="-120"/>
              </a:rPr>
              <a:t>損壞</a:t>
            </a:r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已修復改善</a:t>
            </a:r>
            <a:endParaRPr lang="zh-TW" altLang="en-US" sz="4000" dirty="0">
              <a:solidFill>
                <a:srgbClr val="0000FF"/>
              </a:solidFill>
              <a:latin typeface="文鼎粗圓" pitchFamily="49" charset="-120"/>
              <a:ea typeface="文鼎粗圓" pitchFamily="49" charset="-120"/>
            </a:endParaRPr>
          </a:p>
        </p:txBody>
      </p:sp>
      <p:pic>
        <p:nvPicPr>
          <p:cNvPr id="8196" name="Picture 4" descr="IMG_319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08" y="1210175"/>
            <a:ext cx="2818466" cy="2021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439" y="1210175"/>
            <a:ext cx="2694769" cy="202107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674" y="1192333"/>
            <a:ext cx="2821502" cy="2038920"/>
          </a:xfrm>
          <a:prstGeom prst="rect">
            <a:avLst/>
          </a:prstGeom>
        </p:spPr>
      </p:pic>
      <p:sp>
        <p:nvSpPr>
          <p:cNvPr id="5" name="向下箭號 4"/>
          <p:cNvSpPr/>
          <p:nvPr/>
        </p:nvSpPr>
        <p:spPr>
          <a:xfrm>
            <a:off x="4355976" y="3333792"/>
            <a:ext cx="648071" cy="5272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 descr="D:\1070801(總務主任新任檔案)\011-校園安全\0校園空間安全檢視說明會\數位相片\20190212_08062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75" y="3933056"/>
            <a:ext cx="2788285" cy="209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圖片 12" descr="D:\1070801(總務主任新任檔案)\011-校園安全\0校園空間安全檢視說明會\數位相片\20190212_08042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184" y="3933056"/>
            <a:ext cx="2788285" cy="209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圖片 13" descr="D:\1070801(總務主任新任檔案)\011-校園安全\0校園空間安全檢視說明會\數位相片\20190212_15190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273" y="3933057"/>
            <a:ext cx="2788285" cy="21422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753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43608" y="331891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文鼎粗圓" pitchFamily="49" charset="-120"/>
                <a:ea typeface="文鼎粗圓" pitchFamily="49" charset="-120"/>
              </a:rPr>
              <a:t>運動球場及看臺</a:t>
            </a:r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已報局改善</a:t>
            </a:r>
            <a:endParaRPr lang="zh-TW" altLang="en-US" sz="4000" dirty="0">
              <a:solidFill>
                <a:srgbClr val="0000FF"/>
              </a:solidFill>
              <a:latin typeface="文鼎粗圓" pitchFamily="49" charset="-120"/>
              <a:ea typeface="文鼎粗圓" pitchFamily="49" charset="-120"/>
            </a:endParaRPr>
          </a:p>
        </p:txBody>
      </p:sp>
      <p:pic>
        <p:nvPicPr>
          <p:cNvPr id="2050" name="Picture 2" descr="IMG_01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9681"/>
            <a:ext cx="2393192" cy="18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IMG_01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85786"/>
            <a:ext cx="2393191" cy="18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IMG_01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626" y="1529742"/>
            <a:ext cx="2392363" cy="180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20181210_155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54" y="3978407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20181210_15535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55637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IMG_009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627" y="4015697"/>
            <a:ext cx="239236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85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43608" y="331891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文鼎粗圓" pitchFamily="49" charset="-120"/>
                <a:ea typeface="文鼎粗圓" pitchFamily="49" charset="-120"/>
              </a:rPr>
              <a:t>中庭及琴聲樓地坪</a:t>
            </a:r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已報局改善</a:t>
            </a:r>
            <a:endParaRPr lang="zh-TW" altLang="en-US" sz="4000" dirty="0">
              <a:solidFill>
                <a:srgbClr val="0000FF"/>
              </a:solidFill>
              <a:latin typeface="文鼎粗圓" pitchFamily="49" charset="-120"/>
              <a:ea typeface="文鼎粗圓" pitchFamily="49" charset="-120"/>
            </a:endParaRPr>
          </a:p>
        </p:txBody>
      </p:sp>
      <p:pic>
        <p:nvPicPr>
          <p:cNvPr id="3074" name="Picture 2" descr="20181211_0902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IMG_989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239791"/>
            <a:ext cx="239236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IMG_997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82321"/>
            <a:ext cx="239236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IMG_983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99" y="3717031"/>
            <a:ext cx="239236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IMG_982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89040"/>
            <a:ext cx="239236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IMG_983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259" y="3789039"/>
            <a:ext cx="239236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26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43608" y="331891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邀請</a:t>
            </a:r>
            <a:r>
              <a:rPr lang="en-US" altLang="zh-TW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【</a:t>
            </a:r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大地技師</a:t>
            </a:r>
            <a:r>
              <a:rPr lang="en-US" altLang="zh-TW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】</a:t>
            </a:r>
          </a:p>
          <a:p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專業評估琴聲樓邊坡安全</a:t>
            </a:r>
            <a:endParaRPr lang="zh-TW" altLang="en-US" sz="4000" dirty="0">
              <a:solidFill>
                <a:srgbClr val="0000FF"/>
              </a:solidFill>
              <a:latin typeface="文鼎粗圓" pitchFamily="49" charset="-120"/>
              <a:ea typeface="文鼎粗圓" pitchFamily="49" charset="-120"/>
            </a:endParaRPr>
          </a:p>
        </p:txBody>
      </p:sp>
      <p:pic>
        <p:nvPicPr>
          <p:cNvPr id="3077" name="Picture 5" descr="IMG_98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70" y="1772816"/>
            <a:ext cx="239236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IMG_983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739" y="1772815"/>
            <a:ext cx="239236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IMG_983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942" y="1785906"/>
            <a:ext cx="239236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1070801(總務主任新任檔案)\011-校園安全\0校園空間安全檢視說明會\數位相片\1080212.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7600" y="-11315700"/>
            <a:ext cx="2788800" cy="209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 descr="D:\1070801(總務主任新任檔案)\011-校園安全\0校園空間安全檢視說明會\數位相片\1080212.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61048"/>
            <a:ext cx="2392363" cy="1735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圖片 12" descr="D:\1070801(總務主任新任檔案)\011-校園安全\0校園空間安全檢視說明會\數位相片\1080212.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461" y="3825356"/>
            <a:ext cx="2409190" cy="180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 descr="D:\1070801(總務主任新任檔案)\011-校園安全\0校園空間安全檢視說明會\數位相片\108021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647" y="3789665"/>
            <a:ext cx="2409190" cy="180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537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8" b="4650"/>
          <a:stretch/>
        </p:blipFill>
        <p:spPr bwMode="auto">
          <a:xfrm>
            <a:off x="0" y="0"/>
            <a:ext cx="9144000" cy="670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33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1070801(總務主任新任檔案)\011-校園安全\17-校園安全地圖\景新校園危險地圖-105榮欣自製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0648"/>
            <a:ext cx="4566996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07504" y="501317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00FF"/>
                </a:solidFill>
              </a:rPr>
              <a:t>作者：許榮欣老師</a:t>
            </a:r>
            <a:endParaRPr lang="zh-TW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01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50" y="1412776"/>
            <a:ext cx="3600000" cy="201818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50" y="3645024"/>
            <a:ext cx="3600000" cy="201818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475656" y="805354"/>
            <a:ext cx="1872208" cy="36933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高壓水柱清洗</a:t>
            </a:r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324" y="3645025"/>
            <a:ext cx="3600000" cy="2018182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9" name="橢圓 8"/>
          <p:cNvSpPr/>
          <p:nvPr/>
        </p:nvSpPr>
        <p:spPr>
          <a:xfrm>
            <a:off x="5076056" y="3933056"/>
            <a:ext cx="2952328" cy="1296144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00FF"/>
              </a:solidFill>
            </a:endParaRPr>
          </a:p>
        </p:txBody>
      </p:sp>
      <p:pic>
        <p:nvPicPr>
          <p:cNvPr id="10" name="圖片 9" descr="D:\1070801(總務主任新任檔案)\011-校園安全\0校園空間安全檢視說明會\數位相片\10801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324" y="621867"/>
            <a:ext cx="4320000" cy="360000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3600000" rev="162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4696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64" y="1088684"/>
            <a:ext cx="3600000" cy="2018183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66942"/>
            <a:ext cx="3600000" cy="201818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56992"/>
            <a:ext cx="3600000" cy="2018182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223628" y="3861048"/>
            <a:ext cx="2448272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</a:rPr>
              <a:t>禁止攀爬</a:t>
            </a:r>
            <a:endParaRPr lang="zh-TW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20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96752"/>
            <a:ext cx="3600000" cy="2018183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32" y="3429000"/>
            <a:ext cx="3600000" cy="201818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497111"/>
            <a:ext cx="3600000" cy="201818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115616" y="5676382"/>
            <a:ext cx="2808312" cy="369332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歌聲</a:t>
            </a:r>
            <a:r>
              <a:rPr lang="zh-TW" altLang="en-US" dirty="0" smtClean="0"/>
              <a:t>樓二樓兩側</a:t>
            </a:r>
            <a:r>
              <a:rPr lang="en-US" altLang="zh-TW" dirty="0" smtClean="0"/>
              <a:t>(</a:t>
            </a:r>
            <a:r>
              <a:rPr lang="zh-TW" altLang="en-US" dirty="0" smtClean="0"/>
              <a:t>公托中心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3263596" y="332656"/>
            <a:ext cx="2448272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</a:rPr>
              <a:t>禁止進入</a:t>
            </a:r>
            <a:endParaRPr lang="zh-TW" altLang="en-US" sz="4000" dirty="0">
              <a:solidFill>
                <a:srgbClr val="FF0000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214243"/>
            <a:ext cx="3600000" cy="201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2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10458" y="404664"/>
            <a:ext cx="5976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校園剪鐵拉門改善</a:t>
            </a:r>
            <a:endParaRPr lang="en-US" altLang="zh-TW" sz="4000" dirty="0">
              <a:solidFill>
                <a:srgbClr val="0000FF"/>
              </a:solidFill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35855" y="5085184"/>
            <a:ext cx="2357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剪刀式鐵拉門</a:t>
            </a:r>
            <a:endParaRPr lang="zh-TW" altLang="en-US" sz="24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9" name="圖片 18" descr="IMG_0446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855" y="1386309"/>
            <a:ext cx="2401570" cy="179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圖片 19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1405192"/>
            <a:ext cx="2399665" cy="1799590"/>
          </a:xfrm>
          <a:prstGeom prst="rect">
            <a:avLst/>
          </a:prstGeom>
        </p:spPr>
      </p:pic>
      <p:pic>
        <p:nvPicPr>
          <p:cNvPr id="21" name="圖片 20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5686" y="1416984"/>
            <a:ext cx="2399665" cy="1799590"/>
          </a:xfrm>
          <a:prstGeom prst="rect">
            <a:avLst/>
          </a:prstGeom>
        </p:spPr>
      </p:pic>
      <p:sp>
        <p:nvSpPr>
          <p:cNvPr id="22" name="文字方塊 21"/>
          <p:cNvSpPr txBox="1"/>
          <p:nvPr/>
        </p:nvSpPr>
        <p:spPr>
          <a:xfrm>
            <a:off x="3371264" y="3443808"/>
            <a:ext cx="54492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103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年 ①樓梯口新設電動捲門</a:t>
            </a:r>
            <a:endParaRPr lang="en-US" altLang="zh-TW" sz="24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104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年 ③樓梯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口新設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電動捲門</a:t>
            </a:r>
            <a:endParaRPr lang="en-US" altLang="zh-TW" sz="24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   視聽教室改善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正門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（補強工程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sz="24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105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年 書聲樓</a:t>
            </a:r>
            <a:r>
              <a:rPr lang="en-US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106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廁所旁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新設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電動捲門</a:t>
            </a:r>
            <a:endParaRPr lang="en-US" altLang="zh-TW" sz="24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  圖書館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改善正門（改造工程）</a:t>
            </a:r>
          </a:p>
        </p:txBody>
      </p:sp>
      <p:pic>
        <p:nvPicPr>
          <p:cNvPr id="3076" name="Picture 4" descr="IMG_045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712" y="3269515"/>
            <a:ext cx="2357855" cy="176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文字方塊 22"/>
          <p:cNvSpPr txBox="1"/>
          <p:nvPr/>
        </p:nvSpPr>
        <p:spPr>
          <a:xfrm>
            <a:off x="2915816" y="5382800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歌聲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樓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剪刀式鐵拉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門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已改善為電動捲門</a:t>
            </a:r>
            <a:endParaRPr lang="zh-TW" altLang="en-US" sz="24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710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183814" y="341830"/>
            <a:ext cx="7636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幼兒園電器設備改善</a:t>
            </a:r>
            <a:r>
              <a:rPr lang="en-US" altLang="zh-TW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-</a:t>
            </a:r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用電安全</a:t>
            </a:r>
            <a:endParaRPr lang="zh-TW" altLang="en-US" sz="4000" dirty="0">
              <a:solidFill>
                <a:srgbClr val="0000FF"/>
              </a:solidFill>
              <a:latin typeface="文鼎粗圓" pitchFamily="49" charset="-120"/>
              <a:ea typeface="文鼎粗圓" pitchFamily="49" charset="-120"/>
            </a:endParaRPr>
          </a:p>
        </p:txBody>
      </p:sp>
      <p:pic>
        <p:nvPicPr>
          <p:cNvPr id="14" name="圖片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794" y="1340768"/>
            <a:ext cx="2399665" cy="1799590"/>
          </a:xfrm>
          <a:prstGeom prst="rect">
            <a:avLst/>
          </a:prstGeom>
        </p:spPr>
      </p:pic>
      <p:pic>
        <p:nvPicPr>
          <p:cNvPr id="15" name="圖片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7154" y="1340768"/>
            <a:ext cx="2399665" cy="1799590"/>
          </a:xfrm>
          <a:prstGeom prst="rect">
            <a:avLst/>
          </a:prstGeom>
        </p:spPr>
      </p:pic>
      <p:pic>
        <p:nvPicPr>
          <p:cNvPr id="18" name="圖片 1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667" y="1340768"/>
            <a:ext cx="2399665" cy="1799590"/>
          </a:xfrm>
          <a:prstGeom prst="rect">
            <a:avLst/>
          </a:prstGeom>
        </p:spPr>
      </p:pic>
      <p:pic>
        <p:nvPicPr>
          <p:cNvPr id="19" name="圖片 1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502" y="3429000"/>
            <a:ext cx="2399665" cy="1799590"/>
          </a:xfrm>
          <a:prstGeom prst="rect">
            <a:avLst/>
          </a:prstGeom>
        </p:spPr>
      </p:pic>
      <p:pic>
        <p:nvPicPr>
          <p:cNvPr id="20" name="圖片 1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7153" y="3420684"/>
            <a:ext cx="2399665" cy="1799590"/>
          </a:xfrm>
          <a:prstGeom prst="rect">
            <a:avLst/>
          </a:prstGeom>
        </p:spPr>
      </p:pic>
      <p:pic>
        <p:nvPicPr>
          <p:cNvPr id="24" name="圖片 2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8965" y="3416424"/>
            <a:ext cx="2399665" cy="179959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52535" y="5254554"/>
            <a:ext cx="6288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800" dirty="0">
                <a:solidFill>
                  <a:srgbClr val="0000FF"/>
                </a:solidFill>
                <a:latin typeface="文鼎超顏楷" pitchFamily="65" charset="-120"/>
                <a:ea typeface="文鼎超顏楷" pitchFamily="65" charset="-120"/>
              </a:rPr>
              <a:t>地下室機電室→幼兒園教學區冷氣專用</a:t>
            </a:r>
            <a:endParaRPr lang="zh-TW" altLang="en-US" sz="2800" dirty="0">
              <a:solidFill>
                <a:srgbClr val="0000FF"/>
              </a:solidFill>
              <a:latin typeface="文鼎超顏楷" pitchFamily="65" charset="-120"/>
              <a:ea typeface="文鼎超顏楷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2016/03/30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254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993086" y="331891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無障礙電梯啟用</a:t>
            </a:r>
            <a:endParaRPr lang="zh-TW" altLang="en-US" sz="4000" dirty="0">
              <a:solidFill>
                <a:srgbClr val="0000FF"/>
              </a:solidFill>
              <a:latin typeface="文鼎粗圓" pitchFamily="49" charset="-120"/>
              <a:ea typeface="文鼎粗圓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240"/>
          <a:stretch/>
        </p:blipFill>
        <p:spPr>
          <a:xfrm>
            <a:off x="5643433" y="685834"/>
            <a:ext cx="2694469" cy="3296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057"/>
          <a:stretch/>
        </p:blipFill>
        <p:spPr>
          <a:xfrm>
            <a:off x="995722" y="1189815"/>
            <a:ext cx="2254142" cy="144942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2920" y="1172295"/>
            <a:ext cx="1728192" cy="276384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9" t="9710" r="22622" b="6382"/>
          <a:stretch/>
        </p:blipFill>
        <p:spPr bwMode="auto">
          <a:xfrm>
            <a:off x="1243752" y="3629912"/>
            <a:ext cx="1878496" cy="241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文字方塊 13"/>
          <p:cNvSpPr txBox="1"/>
          <p:nvPr/>
        </p:nvSpPr>
        <p:spPr>
          <a:xfrm>
            <a:off x="732055" y="3640562"/>
            <a:ext cx="492443" cy="241013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0000FF"/>
                </a:solidFill>
                <a:latin typeface="文鼎超顏楷" pitchFamily="65" charset="-120"/>
                <a:ea typeface="文鼎超顏楷" pitchFamily="65" charset="-120"/>
              </a:rPr>
              <a:t>每月定期安全檢查</a:t>
            </a:r>
            <a:endParaRPr lang="zh-TW" altLang="en-US" sz="2000" dirty="0">
              <a:solidFill>
                <a:srgbClr val="0000FF"/>
              </a:solidFill>
              <a:latin typeface="文鼎超顏楷" pitchFamily="65" charset="-120"/>
              <a:ea typeface="文鼎超顏楷" pitchFamily="65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998968" y="2650057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  <a:latin typeface="文鼎超顏楷" pitchFamily="65" charset="-120"/>
                <a:ea typeface="文鼎超顏楷" pitchFamily="65" charset="-120"/>
              </a:rPr>
              <a:t>張貼使用規則暨注意事項</a:t>
            </a: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4665" y="4016093"/>
            <a:ext cx="2640000" cy="1980000"/>
          </a:xfrm>
          <a:prstGeom prst="rect">
            <a:avLst/>
          </a:prstGeom>
        </p:spPr>
      </p:pic>
      <p:sp>
        <p:nvSpPr>
          <p:cNvPr id="21" name="文字方塊 20"/>
          <p:cNvSpPr txBox="1"/>
          <p:nvPr/>
        </p:nvSpPr>
        <p:spPr>
          <a:xfrm>
            <a:off x="6174665" y="4127095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000" dirty="0" smtClean="0">
              <a:solidFill>
                <a:srgbClr val="0000FF"/>
              </a:solidFill>
              <a:latin typeface="文鼎超顏楷" pitchFamily="65" charset="-120"/>
              <a:ea typeface="文鼎超顏楷" pitchFamily="65" charset="-120"/>
            </a:endParaRPr>
          </a:p>
          <a:p>
            <a:r>
              <a:rPr lang="zh-TW" altLang="en-US" sz="2000" dirty="0" smtClean="0">
                <a:solidFill>
                  <a:srgbClr val="0000FF"/>
                </a:solidFill>
                <a:latin typeface="文鼎超顏楷" pitchFamily="65" charset="-120"/>
                <a:ea typeface="文鼎超顏楷" pitchFamily="65" charset="-120"/>
              </a:rPr>
              <a:t>設置雨遮防止大量雨水灌入走廊</a:t>
            </a:r>
            <a:endParaRPr lang="zh-TW" altLang="en-US" sz="2000" dirty="0">
              <a:solidFill>
                <a:srgbClr val="0000FF"/>
              </a:solidFill>
              <a:latin typeface="文鼎超顏楷" pitchFamily="65" charset="-120"/>
              <a:ea typeface="文鼎超顏楷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3799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993086" y="331891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設置</a:t>
            </a:r>
            <a:r>
              <a:rPr lang="zh-TW" altLang="en-US" sz="4000" dirty="0">
                <a:solidFill>
                  <a:srgbClr val="0000FF"/>
                </a:solidFill>
                <a:latin typeface="文鼎粗圓" pitchFamily="49" charset="-120"/>
                <a:ea typeface="文鼎粗圓" pitchFamily="49" charset="-120"/>
              </a:rPr>
              <a:t>紅外線警示系統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196752"/>
            <a:ext cx="1755000" cy="234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3494112"/>
            <a:ext cx="1755000" cy="2340000"/>
          </a:xfrm>
          <a:prstGeom prst="rect">
            <a:avLst/>
          </a:prstGeom>
        </p:spPr>
      </p:pic>
      <p:pic>
        <p:nvPicPr>
          <p:cNvPr id="13" name="圖片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8207" y="1629206"/>
            <a:ext cx="2639695" cy="1800000"/>
          </a:xfrm>
          <a:prstGeom prst="rect">
            <a:avLst/>
          </a:prstGeom>
        </p:spPr>
      </p:pic>
      <p:pic>
        <p:nvPicPr>
          <p:cNvPr id="16" name="圖片 1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3546083"/>
            <a:ext cx="2639695" cy="1979930"/>
          </a:xfrm>
          <a:prstGeom prst="rect">
            <a:avLst/>
          </a:prstGeom>
        </p:spPr>
      </p:pic>
      <p:pic>
        <p:nvPicPr>
          <p:cNvPr id="17" name="圖片 1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628800"/>
            <a:ext cx="2639695" cy="180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8207" y="3546083"/>
            <a:ext cx="2639696" cy="2288029"/>
          </a:xfrm>
          <a:prstGeom prst="rect">
            <a:avLst/>
          </a:prstGeom>
        </p:spPr>
      </p:pic>
      <p:sp>
        <p:nvSpPr>
          <p:cNvPr id="18" name="文字方塊 17"/>
          <p:cNvSpPr txBox="1"/>
          <p:nvPr/>
        </p:nvSpPr>
        <p:spPr>
          <a:xfrm>
            <a:off x="2963223" y="5526013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0000FF"/>
                </a:solidFill>
                <a:latin typeface="文鼎超顏楷" pitchFamily="65" charset="-120"/>
                <a:ea typeface="文鼎超顏楷" pitchFamily="65" charset="-120"/>
              </a:rPr>
              <a:t>架設綠圍籬防止攀爬</a:t>
            </a:r>
            <a:endParaRPr lang="zh-TW" altLang="en-US" sz="2000" dirty="0">
              <a:solidFill>
                <a:srgbClr val="0000FF"/>
              </a:solidFill>
              <a:latin typeface="文鼎超顏楷" pitchFamily="65" charset="-120"/>
              <a:ea typeface="文鼎超顏楷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389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佈景主題1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2072</TotalTime>
  <Words>533</Words>
  <Application>Microsoft Office PowerPoint</Application>
  <PresentationFormat>如螢幕大小 (4:3)</PresentationFormat>
  <Paragraphs>316</Paragraphs>
  <Slides>16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8" baseType="lpstr">
      <vt:lpstr>Arial</vt:lpstr>
      <vt:lpstr>新細明體</vt:lpstr>
      <vt:lpstr>Franklin Gothic Medium</vt:lpstr>
      <vt:lpstr>文鼎粗圓</vt:lpstr>
      <vt:lpstr>Franklin Gothic Book</vt:lpstr>
      <vt:lpstr>Tahoma</vt:lpstr>
      <vt:lpstr>文鼎超顏楷</vt:lpstr>
      <vt:lpstr>Wingdings 2</vt:lpstr>
      <vt:lpstr>標楷體</vt:lpstr>
      <vt:lpstr>微軟正黑體</vt:lpstr>
      <vt:lpstr>Calibri</vt:lpstr>
      <vt:lpstr>佈景主題1</vt:lpstr>
      <vt:lpstr>107學年度 校園空間安全檢視說明會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校園空間安全檢視說明會</dc:title>
  <dc:creator>feiru</dc:creator>
  <cp:lastModifiedBy>admin</cp:lastModifiedBy>
  <cp:revision>367</cp:revision>
  <cp:lastPrinted>2016-03-28T05:39:29Z</cp:lastPrinted>
  <dcterms:created xsi:type="dcterms:W3CDTF">2014-01-16T13:47:02Z</dcterms:created>
  <dcterms:modified xsi:type="dcterms:W3CDTF">2019-02-12T07:58:12Z</dcterms:modified>
</cp:coreProperties>
</file>