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63" r:id="rId8"/>
    <p:sldId id="259" r:id="rId9"/>
    <p:sldId id="260" r:id="rId10"/>
    <p:sldId id="261" r:id="rId11"/>
    <p:sldId id="266" r:id="rId12"/>
    <p:sldId id="264" r:id="rId13"/>
    <p:sldId id="265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20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8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69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332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427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8125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56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263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6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49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497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129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0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931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97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91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70D0F-CA7D-470F-A19F-5878D61414C8}" type="datetimeFigureOut">
              <a:rPr lang="zh-TW" altLang="en-US" smtClean="0"/>
              <a:t>2020/3/10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85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0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/>
              <a:t>校內演練常見的改進處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en-US" sz="2500" dirty="0" smtClean="0">
                <a:latin typeface="+mn-ea"/>
              </a:rPr>
              <a:t>要強化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「穩住」</a:t>
            </a:r>
            <a:r>
              <a:rPr lang="zh-TW" altLang="en-US" sz="2500" dirty="0" smtClean="0">
                <a:latin typeface="+mn-ea"/>
              </a:rPr>
              <a:t>的動作：</a:t>
            </a:r>
            <a:r>
              <a:rPr lang="en-US" altLang="zh-TW" sz="2500" dirty="0" smtClean="0">
                <a:latin typeface="+mn-ea"/>
              </a:rPr>
              <a:t/>
            </a:r>
            <a:br>
              <a:rPr lang="en-US" altLang="zh-TW" sz="2500" dirty="0" smtClean="0">
                <a:latin typeface="+mn-ea"/>
              </a:rPr>
            </a:br>
            <a:r>
              <a:rPr lang="zh-TW" altLang="en-US" sz="2500" dirty="0" smtClean="0">
                <a:latin typeface="+mn-ea"/>
              </a:rPr>
              <a:t>所謂</a:t>
            </a:r>
            <a:r>
              <a:rPr lang="zh-TW" altLang="en-US" sz="2500" dirty="0">
                <a:latin typeface="+mn-ea"/>
              </a:rPr>
              <a:t>的「穩住</a:t>
            </a:r>
            <a:r>
              <a:rPr lang="zh-TW" altLang="en-US" sz="2500" dirty="0" smtClean="0">
                <a:latin typeface="+mn-ea"/>
              </a:rPr>
              <a:t>」，是雙手</a:t>
            </a:r>
            <a:r>
              <a:rPr lang="zh-TW" altLang="en-US" sz="2500" dirty="0">
                <a:latin typeface="+mn-ea"/>
              </a:rPr>
              <a:t>握住桌腳，以桌子掩護並穩住身體</a:t>
            </a:r>
            <a:r>
              <a:rPr lang="zh-TW" altLang="en-US" sz="2500" dirty="0" smtClean="0">
                <a:latin typeface="+mn-ea"/>
              </a:rPr>
              <a:t>，因為地板傾斜或震動很大時，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桌子會飛，人要抓住桌子飛</a:t>
            </a:r>
            <a:r>
              <a:rPr lang="zh-TW" altLang="en-US" sz="2500" dirty="0" smtClean="0">
                <a:latin typeface="+mn-ea"/>
              </a:rPr>
              <a:t>（類似拿桌子當作盾牌的概念），衣櫃、冰箱砸下來時可以擋。</a:t>
            </a:r>
            <a:endParaRPr lang="en-US" altLang="zh-TW" sz="2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85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 smtClean="0"/>
              <a:t>補充改進須知</a:t>
            </a:r>
            <a:endParaRPr lang="zh-TW" altLang="en-US" sz="45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"/>
            <a:ext cx="9144000" cy="68580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4496586" y="5099901"/>
            <a:ext cx="1385740" cy="329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138367" y="4807670"/>
            <a:ext cx="2158738" cy="9049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563332" y="4440025"/>
            <a:ext cx="3393980" cy="16496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3188532" y="4944685"/>
            <a:ext cx="4294075" cy="63094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TW" altLang="en-US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班級通訊錄的紙本！</a:t>
            </a:r>
            <a:endParaRPr lang="en-US" altLang="zh-TW" sz="3500" b="1" dirty="0" smtClean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950588" y="4386461"/>
            <a:ext cx="4769961" cy="17081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其中要有每個學生家庭</a:t>
            </a:r>
            <a:r>
              <a:rPr lang="en-US" altLang="zh-TW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/>
            </a:r>
            <a:br>
              <a:rPr lang="en-US" altLang="zh-TW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</a:br>
            <a:r>
              <a:rPr lang="zh-TW" altLang="en-US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在</a:t>
            </a:r>
            <a:r>
              <a:rPr lang="en-US" altLang="zh-TW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1991</a:t>
            </a:r>
            <a:r>
              <a:rPr lang="zh-TW" altLang="en-US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報平安專線</a:t>
            </a:r>
            <a:r>
              <a:rPr lang="en-US" altLang="zh-TW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/>
            </a:r>
            <a:br>
              <a:rPr lang="en-US" altLang="zh-TW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</a:br>
            <a:r>
              <a:rPr lang="zh-TW" altLang="en-US" sz="35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的設定號碼！</a:t>
            </a:r>
            <a:endParaRPr lang="en-US" altLang="zh-TW" sz="3500" b="1" dirty="0" smtClean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305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 smtClean="0"/>
              <a:t>補充改進須知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zh-TW" sz="2500" dirty="0">
                <a:latin typeface="+mn-ea"/>
              </a:rPr>
              <a:t>地震避難掩護三要領：趴下、掩護、穩住，直到地震結束</a:t>
            </a:r>
            <a:r>
              <a:rPr lang="zh-TW" altLang="zh-TW" sz="2500" dirty="0" smtClean="0">
                <a:latin typeface="+mn-ea"/>
              </a:rPr>
              <a:t>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>
                <a:latin typeface="+mn-ea"/>
              </a:rPr>
              <a:t>所謂的「穩住」意思是：雙手握住桌腳，以桌子掩護並穩住身體，如此當地震發生時，可隨地面移動，並形成屏障防護電燈、吊扇或天花板、水泥碎片等掉落的傷害</a:t>
            </a:r>
            <a:r>
              <a:rPr lang="zh-TW" altLang="en-US" sz="2500" dirty="0" smtClean="0">
                <a:latin typeface="+mn-ea"/>
              </a:rPr>
              <a:t>。</a:t>
            </a:r>
            <a:endParaRPr lang="en-US" altLang="zh-TW" sz="2500" dirty="0"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9144000" cy="8617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25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人在泳池裡怎麼辦？正在上廁所怎麼辦？正在洗澡怎麼辦？</a:t>
            </a:r>
            <a:r>
              <a:rPr lang="en-US" altLang="zh-TW" sz="25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……</a:t>
            </a:r>
            <a:endParaRPr lang="zh-TW" altLang="en-US" sz="25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733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 smtClean="0"/>
              <a:t>補充改進須知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zh-TW" sz="2500" dirty="0">
                <a:latin typeface="+mn-ea"/>
              </a:rPr>
              <a:t>地震避難掩護三要領：趴下、掩護、穩住，直到地震結束</a:t>
            </a:r>
            <a:r>
              <a:rPr lang="zh-TW" altLang="zh-TW" sz="2500" dirty="0" smtClean="0">
                <a:latin typeface="+mn-ea"/>
              </a:rPr>
              <a:t>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>
                <a:latin typeface="+mn-ea"/>
              </a:rPr>
              <a:t>所謂的「穩住」意思是：雙手握住桌腳，以桌子掩護並穩住身體，如此當地震發生時，可隨地面移動，並形成屏障防護電燈、吊扇或天花板、水泥碎片等掉落的傷害</a:t>
            </a:r>
            <a:r>
              <a:rPr lang="zh-TW" altLang="en-US" sz="2500" dirty="0" smtClean="0">
                <a:latin typeface="+mn-ea"/>
              </a:rPr>
              <a:t>。</a:t>
            </a:r>
            <a:endParaRPr lang="en-US" altLang="zh-TW" sz="2500" dirty="0">
              <a:latin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/>
              <a:t>地震應變措施</a:t>
            </a:r>
            <a:r>
              <a:rPr lang="zh-TW" altLang="en-US" sz="4500" b="1" dirty="0" smtClean="0"/>
              <a:t>的補充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4237018"/>
          </a:xfrm>
        </p:spPr>
        <p:txBody>
          <a:bodyPr>
            <a:noAutofit/>
          </a:bodyPr>
          <a:lstStyle/>
          <a:p>
            <a:r>
              <a:rPr lang="zh-TW" altLang="en-US" sz="2500" dirty="0" smtClean="0">
                <a:latin typeface="+mn-ea"/>
              </a:rPr>
              <a:t>「不推、不跑、不語」可能會修正為</a:t>
            </a:r>
            <a:r>
              <a:rPr lang="en-US" altLang="zh-TW" sz="2500" dirty="0" smtClean="0">
                <a:latin typeface="+mn-ea"/>
              </a:rPr>
              <a:t/>
            </a:r>
            <a:br>
              <a:rPr lang="en-US" altLang="zh-TW" sz="2500" dirty="0" smtClean="0">
                <a:latin typeface="+mn-ea"/>
              </a:rPr>
            </a:br>
            <a:r>
              <a:rPr lang="zh-TW" altLang="en-US" sz="2500" dirty="0" smtClean="0">
                <a:latin typeface="+mn-ea"/>
              </a:rPr>
              <a:t>「不推、不跑、不喧嘩」</a:t>
            </a:r>
            <a:r>
              <a:rPr lang="en-US" altLang="zh-TW" sz="2500" dirty="0" smtClean="0">
                <a:latin typeface="+mn-ea"/>
              </a:rPr>
              <a:t>----</a:t>
            </a:r>
            <a:r>
              <a:rPr lang="zh-TW" altLang="en-US" sz="2500" dirty="0" smtClean="0">
                <a:latin typeface="+mn-ea"/>
              </a:rPr>
              <a:t>有人認為</a:t>
            </a:r>
            <a:r>
              <a:rPr lang="en-US" altLang="zh-TW" sz="2500" dirty="0" smtClean="0">
                <a:latin typeface="+mn-ea"/>
              </a:rPr>
              <a:t/>
            </a:r>
            <a:br>
              <a:rPr lang="en-US" altLang="zh-TW" sz="2500" dirty="0" smtClean="0">
                <a:latin typeface="+mn-ea"/>
              </a:rPr>
            </a:br>
            <a:r>
              <a:rPr lang="zh-TW" altLang="en-US" sz="2500" dirty="0" smtClean="0">
                <a:latin typeface="+mn-ea"/>
              </a:rPr>
              <a:t>小聲講話是必要的，只是不要大叫。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 smtClean="0">
                <a:latin typeface="+mn-ea"/>
              </a:rPr>
              <a:t>大震稍歇時，若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導師身邊沒有學生，也請逃生，但要記得帶班級避難包，到操場與學生會合</a:t>
            </a:r>
            <a:r>
              <a:rPr lang="zh-TW" altLang="en-US" sz="2500" dirty="0" smtClean="0">
                <a:latin typeface="+mn-ea"/>
              </a:rPr>
              <a:t>。學生若在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下課，應該就變成各自逃往操場「老地方見」</a:t>
            </a:r>
            <a:r>
              <a:rPr lang="zh-TW" altLang="en-US" sz="2500" dirty="0" smtClean="0">
                <a:latin typeface="+mn-ea"/>
              </a:rPr>
              <a:t>；若在上科任課，則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由科任老師帶往操場，導師接手</a:t>
            </a:r>
            <a:r>
              <a:rPr lang="zh-TW" altLang="en-US" sz="2500" dirty="0" smtClean="0">
                <a:latin typeface="+mn-ea"/>
              </a:rPr>
              <a:t>，科任老師到司令台前向「校園災害防救應變組織」的組長報到。</a:t>
            </a:r>
            <a:endParaRPr lang="en-US" altLang="zh-TW" sz="25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533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771589" cy="1320800"/>
          </a:xfrm>
        </p:spPr>
        <p:txBody>
          <a:bodyPr>
            <a:normAutofit fontScale="90000"/>
          </a:bodyPr>
          <a:lstStyle/>
          <a:p>
            <a:r>
              <a:rPr lang="zh-TW" altLang="en-US" sz="4500" b="1" dirty="0" smtClean="0"/>
              <a:t>什麼是</a:t>
            </a:r>
            <a:r>
              <a:rPr lang="zh-TW" altLang="en-US" sz="4500" b="1" dirty="0" smtClean="0">
                <a:solidFill>
                  <a:srgbClr val="0000FF"/>
                </a:solidFill>
              </a:rPr>
              <a:t>校園災害防救委員會</a:t>
            </a:r>
            <a:endParaRPr lang="zh-TW" altLang="en-US" sz="4500" b="1" dirty="0">
              <a:solidFill>
                <a:srgbClr val="0000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09637"/>
            <a:ext cx="6956218" cy="3497868"/>
          </a:xfrm>
        </p:spPr>
        <p:txBody>
          <a:bodyPr>
            <a:noAutofit/>
          </a:bodyPr>
          <a:lstStyle/>
          <a:p>
            <a:r>
              <a:rPr lang="zh-TW" altLang="en-US" sz="2500" dirty="0" smtClean="0"/>
              <a:t>依據：教育部編印「國民小學適用校園災害管理工作手冊」</a:t>
            </a:r>
            <a:endParaRPr lang="en-US" altLang="zh-TW" sz="2500" dirty="0" smtClean="0"/>
          </a:p>
          <a:p>
            <a:r>
              <a:rPr lang="zh-TW" altLang="en-US" sz="2500" dirty="0" smtClean="0">
                <a:latin typeface="+mn-ea"/>
              </a:rPr>
              <a:t>全體編制內的教職員工都是「</a:t>
            </a:r>
            <a:r>
              <a:rPr lang="zh-TW" altLang="en-US" sz="2500" dirty="0" smtClean="0">
                <a:solidFill>
                  <a:srgbClr val="0000FF"/>
                </a:solidFill>
                <a:latin typeface="+mn-ea"/>
              </a:rPr>
              <a:t>校園災害防救委員會</a:t>
            </a:r>
            <a:r>
              <a:rPr lang="zh-TW" altLang="en-US" sz="2500" dirty="0" smtClean="0">
                <a:latin typeface="+mn-ea"/>
              </a:rPr>
              <a:t>」的成員（這是一個「</a:t>
            </a:r>
            <a:r>
              <a:rPr lang="zh-TW" altLang="en-US" sz="2500" dirty="0" smtClean="0">
                <a:solidFill>
                  <a:srgbClr val="0000FF"/>
                </a:solidFill>
                <a:latin typeface="+mn-ea"/>
              </a:rPr>
              <a:t>平時</a:t>
            </a:r>
            <a:r>
              <a:rPr lang="zh-TW" altLang="en-US" sz="2500" dirty="0" smtClean="0">
                <a:latin typeface="+mn-ea"/>
              </a:rPr>
              <a:t>」的組織）。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>
                <a:latin typeface="+mn-ea"/>
              </a:rPr>
              <a:t>校園災害防救</a:t>
            </a:r>
            <a:r>
              <a:rPr lang="zh-TW" altLang="en-US" sz="2500" dirty="0" smtClean="0">
                <a:latin typeface="+mn-ea"/>
              </a:rPr>
              <a:t>委員會每學期開學後不久要召開工作會報一次以上。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>
                <a:latin typeface="+mn-ea"/>
              </a:rPr>
              <a:t>校園災害防救</a:t>
            </a:r>
            <a:r>
              <a:rPr lang="zh-TW" altLang="en-US" sz="2500" dirty="0" smtClean="0">
                <a:latin typeface="+mn-ea"/>
              </a:rPr>
              <a:t>委員會在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災時</a:t>
            </a:r>
            <a:r>
              <a:rPr lang="zh-TW" altLang="en-US" sz="2500" dirty="0" smtClean="0">
                <a:latin typeface="+mn-ea"/>
              </a:rPr>
              <a:t>，就搖身一變變成「</a:t>
            </a:r>
            <a:r>
              <a:rPr lang="zh-TW" altLang="en-US" sz="2500" dirty="0" smtClean="0">
                <a:solidFill>
                  <a:srgbClr val="FF0000"/>
                </a:solidFill>
                <a:latin typeface="+mn-ea"/>
              </a:rPr>
              <a:t>校園災害防救應變組織</a:t>
            </a:r>
            <a:r>
              <a:rPr lang="zh-TW" altLang="en-US" sz="2500" dirty="0" smtClean="0">
                <a:latin typeface="+mn-ea"/>
              </a:rPr>
              <a:t>」。</a:t>
            </a:r>
            <a:endParaRPr lang="zh-TW" altLang="en-US" sz="2500" dirty="0">
              <a:latin typeface="+mn-ea"/>
            </a:endParaRPr>
          </a:p>
          <a:p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1584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771589" cy="1320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rgbClr val="FF0000"/>
                </a:solidFill>
              </a:rPr>
              <a:t>校園災害防救應變組織</a:t>
            </a:r>
            <a:endParaRPr lang="zh-TW" altLang="en-US" sz="45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605175"/>
              </p:ext>
            </p:extLst>
          </p:nvPr>
        </p:nvGraphicFramePr>
        <p:xfrm>
          <a:off x="609600" y="1930400"/>
          <a:ext cx="6941906" cy="3905323"/>
        </p:xfrm>
        <a:graphic>
          <a:graphicData uri="http://schemas.openxmlformats.org/drawingml/2006/table">
            <a:tbl>
              <a:tblPr/>
              <a:tblGrid>
                <a:gridCol w="821373">
                  <a:extLst>
                    <a:ext uri="{9D8B030D-6E8A-4147-A177-3AD203B41FA5}">
                      <a16:colId xmlns:a16="http://schemas.microsoft.com/office/drawing/2014/main" val="2759718365"/>
                    </a:ext>
                  </a:extLst>
                </a:gridCol>
                <a:gridCol w="895035">
                  <a:extLst>
                    <a:ext uri="{9D8B030D-6E8A-4147-A177-3AD203B41FA5}">
                      <a16:colId xmlns:a16="http://schemas.microsoft.com/office/drawing/2014/main" val="3680515008"/>
                    </a:ext>
                  </a:extLst>
                </a:gridCol>
                <a:gridCol w="1016287">
                  <a:extLst>
                    <a:ext uri="{9D8B030D-6E8A-4147-A177-3AD203B41FA5}">
                      <a16:colId xmlns:a16="http://schemas.microsoft.com/office/drawing/2014/main" val="884096810"/>
                    </a:ext>
                  </a:extLst>
                </a:gridCol>
                <a:gridCol w="4209211">
                  <a:extLst>
                    <a:ext uri="{9D8B030D-6E8A-4147-A177-3AD203B41FA5}">
                      <a16:colId xmlns:a16="http://schemas.microsoft.com/office/drawing/2014/main" val="2173879959"/>
                    </a:ext>
                  </a:extLst>
                </a:gridCol>
              </a:tblGrid>
              <a:tr h="4738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組別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組員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工作內容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456076"/>
                  </a:ext>
                </a:extLst>
              </a:tr>
              <a:tr h="7079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指揮官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校長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吳國銘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6370" indent="-166370" algn="just">
                        <a:spcAft>
                          <a:spcPts val="0"/>
                        </a:spcAft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1.	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負責指揮、督導、協調。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166370" indent="-166370" algn="just">
                        <a:spcAft>
                          <a:spcPts val="0"/>
                        </a:spcAft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2.	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依情況調動各組織間相互支援。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338876"/>
                  </a:ext>
                </a:extLst>
              </a:tr>
              <a:tr h="78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副指揮官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教務主任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通報中心受災情形、目前處置狀況等。</a:t>
                      </a:r>
                      <a:endParaRPr lang="zh-TW" sz="11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協助指揮官督導各組執行防災救護作業予成效考評。</a:t>
                      </a:r>
                      <a:endParaRPr lang="zh-TW" sz="11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479925"/>
                  </a:ext>
                </a:extLst>
              </a:tr>
              <a:tr h="78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發言人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1.</a:t>
                      </a: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負責統一對外發言。</a:t>
                      </a:r>
                      <a:endParaRPr lang="zh-TW" sz="11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652056"/>
                  </a:ext>
                </a:extLst>
              </a:tr>
              <a:tr h="1153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搶救組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總務主任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訓育組長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男性職員工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女性職員工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男性科任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（名單如附件一）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受災學校教職員生之搶救及搜救。</a:t>
                      </a:r>
                      <a:endParaRPr lang="zh-TW" sz="11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清除障礙物協助逃生。</a:t>
                      </a:r>
                      <a:endParaRPr lang="zh-TW" sz="11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強制疏散不願避難之學校教職員生。</a:t>
                      </a:r>
                      <a:endParaRPr lang="zh-TW" sz="11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006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6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771589" cy="1320800"/>
          </a:xfrm>
        </p:spPr>
        <p:txBody>
          <a:bodyPr>
            <a:normAutofit/>
          </a:bodyPr>
          <a:lstStyle/>
          <a:p>
            <a:r>
              <a:rPr lang="zh-TW" altLang="en-US" sz="4500" b="1" dirty="0" smtClean="0">
                <a:solidFill>
                  <a:srgbClr val="FF0000"/>
                </a:solidFill>
              </a:rPr>
              <a:t>校園災害防救應變組織</a:t>
            </a:r>
            <a:endParaRPr lang="zh-TW" altLang="en-US" sz="45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885824"/>
              </p:ext>
            </p:extLst>
          </p:nvPr>
        </p:nvGraphicFramePr>
        <p:xfrm>
          <a:off x="609600" y="1582219"/>
          <a:ext cx="7517258" cy="4900774"/>
        </p:xfrm>
        <a:graphic>
          <a:graphicData uri="http://schemas.openxmlformats.org/drawingml/2006/table">
            <a:tbl>
              <a:tblPr/>
              <a:tblGrid>
                <a:gridCol w="889449">
                  <a:extLst>
                    <a:ext uri="{9D8B030D-6E8A-4147-A177-3AD203B41FA5}">
                      <a16:colId xmlns:a16="http://schemas.microsoft.com/office/drawing/2014/main" val="1889611415"/>
                    </a:ext>
                  </a:extLst>
                </a:gridCol>
                <a:gridCol w="969217">
                  <a:extLst>
                    <a:ext uri="{9D8B030D-6E8A-4147-A177-3AD203B41FA5}">
                      <a16:colId xmlns:a16="http://schemas.microsoft.com/office/drawing/2014/main" val="777930638"/>
                    </a:ext>
                  </a:extLst>
                </a:gridCol>
                <a:gridCol w="1100518">
                  <a:extLst>
                    <a:ext uri="{9D8B030D-6E8A-4147-A177-3AD203B41FA5}">
                      <a16:colId xmlns:a16="http://schemas.microsoft.com/office/drawing/2014/main" val="1808532151"/>
                    </a:ext>
                  </a:extLst>
                </a:gridCol>
                <a:gridCol w="4558074">
                  <a:extLst>
                    <a:ext uri="{9D8B030D-6E8A-4147-A177-3AD203B41FA5}">
                      <a16:colId xmlns:a16="http://schemas.microsoft.com/office/drawing/2014/main" val="2528824210"/>
                    </a:ext>
                  </a:extLst>
                </a:gridCol>
              </a:tblGrid>
              <a:tr h="11589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通報組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學務主任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生教組長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體育組長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各班導師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sz="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含教保員與助理員</a:t>
                      </a:r>
                      <a:r>
                        <a:rPr lang="en-US" sz="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通報、災損與人員傷亡狀況。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負責蒐集、評估、傳播和使用有關於災害、資源與狀況發展的資訊。體育組長攝影及拍照。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通報救災、醫療或警政等單位，並請求支援。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學生家長之緊急聯繫。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39275"/>
                  </a:ext>
                </a:extLst>
              </a:tr>
              <a:tr h="960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避難引導組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教務主任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教學組長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註冊組長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設備組長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資訊組長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4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平常擬定緊急疏散防災地圖（疏散路線和集合地點）。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4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災時協助教職員工生及社區民眾緊急疏散及安置。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4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在疏散集合地點設置服務臺，提供協助與諮詢。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4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協助避難安置學校民眾應急之所需。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558290"/>
                  </a:ext>
                </a:extLst>
              </a:tr>
              <a:tr h="139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安全防護組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60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事務組長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出納組長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文書組長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女性科任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衛生組長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（名單如附件二）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協助發放生活物資、糧食及飲用水。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各項救災物資之登記、造冊、保管及分配。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協助設置警戒標誌及交通管制。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維護學校及避難收容場所之安全。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確認停班、停課後確實疏散校園內人員。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防救災設施操作。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361971"/>
                  </a:ext>
                </a:extLst>
              </a:tr>
              <a:tr h="139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緊急救護組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輔導主任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校護理師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輔導組長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資料組長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</a:b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特教組長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專輔教師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 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設立急救站。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基本急救、重傷患就醫護送。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安撫及心理諮商。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marL="342900" lvl="0" indent="-34290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166370" algn="l"/>
                          <a:tab pos="248285" algn="l"/>
                        </a:tabLst>
                      </a:pPr>
                      <a:r>
                        <a:rPr lang="zh-TW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平常急救常識宣導</a:t>
                      </a:r>
                      <a:r>
                        <a:rPr lang="zh-TW" sz="11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。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6692" marR="16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770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48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500" b="1" dirty="0" smtClean="0"/>
              <a:t>地震應變措施的修正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09637"/>
            <a:ext cx="6956218" cy="3497868"/>
          </a:xfrm>
        </p:spPr>
        <p:txBody>
          <a:bodyPr>
            <a:noAutofit/>
          </a:bodyPr>
          <a:lstStyle/>
          <a:p>
            <a:r>
              <a:rPr lang="zh-TW" altLang="en-US" sz="2500" dirty="0"/>
              <a:t>「趴下、掩護、穩住」是第一時間的</a:t>
            </a:r>
            <a:r>
              <a:rPr lang="zh-TW" altLang="en-US" sz="2500" dirty="0" smtClean="0"/>
              <a:t>動作</a:t>
            </a:r>
            <a:r>
              <a:rPr lang="zh-TW" altLang="en-US" sz="2500" dirty="0" smtClean="0"/>
              <a:t>，教師應蹲低指揮，確認學生安全後，再做好正確就地掩蔽動作，保護自身安全。</a:t>
            </a:r>
            <a:r>
              <a:rPr lang="zh-TW" altLang="en-US" sz="2500" dirty="0" smtClean="0"/>
              <a:t>。</a:t>
            </a:r>
            <a:endParaRPr lang="en-US" altLang="zh-TW" sz="2500" dirty="0" smtClean="0"/>
          </a:p>
          <a:p>
            <a:r>
              <a:rPr lang="zh-TW" altLang="en-US" sz="2500" dirty="0"/>
              <a:t>教師應蹲低指揮，確認學生安全後，再做好正確就地掩蔽動作，保護自身安全</a:t>
            </a:r>
            <a:r>
              <a:rPr lang="zh-TW" altLang="en-US" sz="2500" dirty="0" smtClean="0"/>
              <a:t>。</a:t>
            </a:r>
            <a:endParaRPr lang="en-US" altLang="zh-TW" sz="2500" dirty="0"/>
          </a:p>
          <a:p>
            <a:pPr marL="0" indent="0">
              <a:buNone/>
            </a:pPr>
            <a:endParaRPr lang="zh-TW" altLang="en-US" sz="2500" dirty="0" smtClean="0">
              <a:latin typeface="+mn-ea"/>
            </a:endParaRPr>
          </a:p>
          <a:p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88738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/>
              <a:t>地震應變措施的修正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en-US" sz="3600" dirty="0" smtClean="0"/>
              <a:t>疏散後的班級點名表修正如下：</a:t>
            </a:r>
            <a:endParaRPr lang="en-US" altLang="zh-TW" sz="3600" dirty="0" smtClean="0"/>
          </a:p>
          <a:p>
            <a:r>
              <a:rPr lang="zh-TW" altLang="en-US" sz="3600" dirty="0" smtClean="0"/>
              <a:t>綠色點名表代表全員到齊，未到者因請假未到，不需協尋。</a:t>
            </a:r>
            <a:endParaRPr lang="en-US" altLang="zh-TW" sz="3600" dirty="0" smtClean="0"/>
          </a:p>
          <a:p>
            <a:r>
              <a:rPr lang="zh-TW" altLang="en-US" sz="3600" dirty="0" smtClean="0"/>
              <a:t>紅色點名表代表未到者狀況未明，需要協尋。</a:t>
            </a:r>
            <a:endParaRPr lang="zh-TW" altLang="zh-TW" sz="3600" dirty="0"/>
          </a:p>
          <a:p>
            <a:endParaRPr lang="en-US" altLang="zh-TW" sz="2500" dirty="0"/>
          </a:p>
        </p:txBody>
      </p:sp>
    </p:spTree>
    <p:extLst>
      <p:ext uri="{BB962C8B-B14F-4D97-AF65-F5344CB8AC3E}">
        <p14:creationId xmlns:p14="http://schemas.microsoft.com/office/powerpoint/2010/main" val="20067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 smtClean="0"/>
              <a:t>補充改進須知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zh-TW" sz="2500" dirty="0">
                <a:latin typeface="+mn-ea"/>
              </a:rPr>
              <a:t>地震避難掩護三要領：趴下、掩護、穩住，直到地震結束</a:t>
            </a:r>
            <a:r>
              <a:rPr lang="zh-TW" altLang="zh-TW" sz="2500" dirty="0" smtClean="0">
                <a:latin typeface="+mn-ea"/>
              </a:rPr>
              <a:t>。</a:t>
            </a:r>
            <a:endParaRPr lang="en-US" altLang="zh-TW" sz="2500" dirty="0" smtClean="0">
              <a:latin typeface="+mn-ea"/>
            </a:endParaRPr>
          </a:p>
          <a:p>
            <a:r>
              <a:rPr lang="zh-TW" altLang="en-US" sz="2500" dirty="0">
                <a:latin typeface="+mn-ea"/>
              </a:rPr>
              <a:t>所謂的「穩住」意思是：雙手握住桌腳，以桌子掩護並穩住身體，如此當地震發生時，可隨地面移動，並形成屏障防護電燈、吊扇或天花板、水泥碎片等掉落的傷害</a:t>
            </a:r>
            <a:r>
              <a:rPr lang="zh-TW" altLang="en-US" sz="2500" dirty="0" smtClean="0">
                <a:latin typeface="+mn-ea"/>
              </a:rPr>
              <a:t>。</a:t>
            </a:r>
            <a:endParaRPr lang="en-US" altLang="zh-TW" sz="2500" dirty="0">
              <a:latin typeface="+mn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548"/>
            <a:ext cx="9178369" cy="746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8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/>
              <a:t>地震應變措施</a:t>
            </a:r>
            <a:r>
              <a:rPr lang="zh-TW" altLang="en-US" sz="4500" b="1" dirty="0" smtClean="0"/>
              <a:t>的補充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8"/>
            <a:ext cx="6447501" cy="3497868"/>
          </a:xfrm>
        </p:spPr>
        <p:txBody>
          <a:bodyPr>
            <a:noAutofit/>
          </a:bodyPr>
          <a:lstStyle/>
          <a:p>
            <a:r>
              <a:rPr lang="zh-TW" altLang="en-US" sz="2500" dirty="0" smtClean="0"/>
              <a:t>「掩護」</a:t>
            </a:r>
            <a:r>
              <a:rPr lang="zh-TW" altLang="zh-TW" sz="2500" dirty="0" smtClean="0"/>
              <a:t>避免</a:t>
            </a:r>
            <a:r>
              <a:rPr lang="zh-TW" altLang="en-US" sz="2500" dirty="0" smtClean="0"/>
              <a:t>在</a:t>
            </a:r>
            <a:r>
              <a:rPr lang="en-US" altLang="zh-TW" sz="2500" dirty="0" smtClean="0"/>
              <a:t>……</a:t>
            </a:r>
            <a:br>
              <a:rPr lang="en-US" altLang="zh-TW" sz="2500" dirty="0" smtClean="0"/>
            </a:br>
            <a:r>
              <a:rPr lang="en-US" altLang="zh-TW" sz="2500" dirty="0" smtClean="0"/>
              <a:t>(</a:t>
            </a:r>
            <a:r>
              <a:rPr lang="en-US" altLang="zh-TW" sz="2500" dirty="0"/>
              <a:t>1)</a:t>
            </a:r>
            <a:r>
              <a:rPr lang="zh-TW" altLang="zh-TW" sz="2500" dirty="0"/>
              <a:t>窗戶</a:t>
            </a:r>
            <a:r>
              <a:rPr lang="zh-TW" altLang="zh-TW" sz="2500" dirty="0" smtClean="0"/>
              <a:t>旁</a:t>
            </a:r>
            <a:r>
              <a:rPr lang="zh-TW" altLang="en-US" sz="2500" dirty="0" smtClean="0"/>
              <a:t>（玻璃會碎）</a:t>
            </a:r>
            <a:r>
              <a:rPr lang="zh-TW" altLang="zh-TW" sz="2500" dirty="0" smtClean="0"/>
              <a:t>。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en-US" altLang="zh-TW" sz="2500" dirty="0" smtClean="0"/>
              <a:t>(</a:t>
            </a:r>
            <a:r>
              <a:rPr lang="en-US" altLang="zh-TW" sz="2500" dirty="0"/>
              <a:t>2)</a:t>
            </a:r>
            <a:r>
              <a:rPr lang="zh-TW" altLang="zh-TW" sz="2500" dirty="0"/>
              <a:t>電燈、吊扇、投影機</a:t>
            </a:r>
            <a:r>
              <a:rPr lang="zh-TW" altLang="zh-TW" sz="2500" dirty="0" smtClean="0"/>
              <a:t>下</a:t>
            </a:r>
            <a:r>
              <a:rPr lang="zh-TW" altLang="en-US" sz="2500" dirty="0" smtClean="0"/>
              <a:t>（東西會掉）</a:t>
            </a:r>
            <a:r>
              <a:rPr lang="zh-TW" altLang="zh-TW" sz="2500" dirty="0" smtClean="0"/>
              <a:t>。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en-US" altLang="zh-TW" sz="2500" dirty="0" smtClean="0"/>
              <a:t>(</a:t>
            </a:r>
            <a:r>
              <a:rPr lang="en-US" altLang="zh-TW" sz="2500" dirty="0"/>
              <a:t>3)</a:t>
            </a:r>
            <a:r>
              <a:rPr lang="zh-TW" altLang="zh-TW" sz="2500" dirty="0"/>
              <a:t>未經固定</a:t>
            </a:r>
            <a:r>
              <a:rPr lang="zh-TW" altLang="zh-TW" sz="2500" dirty="0" smtClean="0"/>
              <a:t>的櫃</a:t>
            </a:r>
            <a:r>
              <a:rPr lang="zh-TW" altLang="en-US" sz="2500" dirty="0" smtClean="0"/>
              <a:t>子</a:t>
            </a:r>
            <a:r>
              <a:rPr lang="zh-TW" altLang="zh-TW" sz="2500" dirty="0" smtClean="0"/>
              <a:t>、</a:t>
            </a:r>
            <a:r>
              <a:rPr lang="zh-TW" altLang="en-US" sz="2500" dirty="0" smtClean="0"/>
              <a:t>大型電器（如</a:t>
            </a:r>
            <a:r>
              <a:rPr lang="zh-TW" altLang="zh-TW" sz="2500" dirty="0" smtClean="0"/>
              <a:t>電視、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zh-TW" altLang="en-US" sz="2500" dirty="0" smtClean="0"/>
              <a:t>    冰箱、</a:t>
            </a:r>
            <a:r>
              <a:rPr lang="zh-TW" altLang="zh-TW" sz="2500" dirty="0" smtClean="0"/>
              <a:t>蒸</a:t>
            </a:r>
            <a:r>
              <a:rPr lang="zh-TW" altLang="en-US" sz="2500" dirty="0" smtClean="0"/>
              <a:t>飯</a:t>
            </a:r>
            <a:r>
              <a:rPr lang="zh-TW" altLang="zh-TW" sz="2500" dirty="0" smtClean="0"/>
              <a:t>箱、飲水機</a:t>
            </a:r>
            <a:r>
              <a:rPr lang="zh-TW" altLang="en-US" sz="2500" dirty="0" smtClean="0"/>
              <a:t>）旁（房屋傾斜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zh-TW" altLang="en-US" sz="2500" dirty="0" smtClean="0"/>
              <a:t>    時這些重物與人都會往室內的同一側滑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zh-TW" altLang="en-US" sz="2500" dirty="0" smtClean="0"/>
              <a:t>    落，會砸死人）</a:t>
            </a:r>
            <a:r>
              <a:rPr lang="zh-TW" altLang="zh-TW" sz="2500" dirty="0" smtClean="0"/>
              <a:t>。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r>
              <a:rPr lang="en-US" altLang="zh-TW" sz="2500" dirty="0" smtClean="0"/>
              <a:t>(</a:t>
            </a:r>
            <a:r>
              <a:rPr lang="en-US" altLang="zh-TW" sz="2500" dirty="0"/>
              <a:t>4)</a:t>
            </a:r>
            <a:r>
              <a:rPr lang="zh-TW" altLang="zh-TW" sz="2500" dirty="0"/>
              <a:t>建物橫樑、黑板、公布欄下</a:t>
            </a:r>
            <a:r>
              <a:rPr lang="zh-TW" altLang="zh-TW" sz="2500" dirty="0" smtClean="0"/>
              <a:t>。</a:t>
            </a:r>
            <a:endParaRPr lang="en-US" altLang="zh-TW" sz="2500" dirty="0" smtClean="0"/>
          </a:p>
        </p:txBody>
      </p:sp>
    </p:spTree>
    <p:extLst>
      <p:ext uri="{BB962C8B-B14F-4D97-AF65-F5344CB8AC3E}">
        <p14:creationId xmlns:p14="http://schemas.microsoft.com/office/powerpoint/2010/main" val="397582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500" b="1" dirty="0" smtClean="0"/>
              <a:t>校內演練常見的改進處</a:t>
            </a:r>
            <a:endParaRPr lang="zh-TW" altLang="en-US" sz="45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9811" y="1466197"/>
            <a:ext cx="6447501" cy="4387847"/>
          </a:xfrm>
        </p:spPr>
        <p:txBody>
          <a:bodyPr>
            <a:noAutofit/>
          </a:bodyPr>
          <a:lstStyle/>
          <a:p>
            <a:r>
              <a:rPr lang="zh-TW" altLang="en-US" sz="2500" dirty="0"/>
              <a:t>教師為了教導學生做到「趴下、掩護、穩住</a:t>
            </a:r>
            <a:r>
              <a:rPr lang="zh-TW" altLang="en-US" sz="2500" dirty="0" smtClean="0"/>
              <a:t>」，</a:t>
            </a:r>
            <a:r>
              <a:rPr lang="zh-TW" altLang="en-US" sz="2500" dirty="0"/>
              <a:t>以及為了防止學生不依</a:t>
            </a:r>
            <a:r>
              <a:rPr lang="zh-TW" altLang="en-US" sz="2500" dirty="0" smtClean="0"/>
              <a:t>，只好站著監督、指導，立意雖佳</a:t>
            </a:r>
            <a:r>
              <a:rPr lang="zh-TW" altLang="en-US" sz="2500" dirty="0"/>
              <a:t>，但更期待的</a:t>
            </a:r>
            <a:r>
              <a:rPr lang="zh-TW" altLang="en-US" sz="2500" dirty="0" smtClean="0"/>
              <a:t>是能在演習前教好。演習時，期待老師們也做到掩護。</a:t>
            </a:r>
            <a:endParaRPr lang="en-US" altLang="zh-TW" sz="2500" dirty="0" smtClean="0"/>
          </a:p>
          <a:p>
            <a:r>
              <a:rPr lang="zh-TW" altLang="en-US" sz="2500" dirty="0"/>
              <a:t>掩護的動作因為</a:t>
            </a:r>
            <a:r>
              <a:rPr lang="zh-TW" altLang="en-US" sz="2500" dirty="0" smtClean="0"/>
              <a:t>很迅速，</a:t>
            </a:r>
            <a:r>
              <a:rPr lang="zh-TW" altLang="en-US" sz="2500" dirty="0" smtClean="0">
                <a:solidFill>
                  <a:schemeClr val="tx1"/>
                </a:solidFill>
              </a:rPr>
              <a:t>其實，沒有空先戴上防災安全帽，學生也不會有空先戴上防災頭套（務使演練趨近真實狀況）。</a:t>
            </a:r>
            <a:endParaRPr lang="en-US" altLang="zh-TW" sz="2500" dirty="0" smtClean="0">
              <a:solidFill>
                <a:schemeClr val="tx1"/>
              </a:solidFill>
            </a:endParaRPr>
          </a:p>
          <a:p>
            <a:r>
              <a:rPr lang="zh-TW" altLang="en-US" sz="2500" dirty="0" smtClean="0"/>
              <a:t>綜上，請各班導師於</a:t>
            </a:r>
            <a:r>
              <a:rPr lang="zh-TW" altLang="en-US" sz="2500" dirty="0"/>
              <a:t>本</a:t>
            </a:r>
            <a:r>
              <a:rPr lang="zh-TW" altLang="en-US" sz="2500" dirty="0" smtClean="0"/>
              <a:t>會結束後，盡快於班</a:t>
            </a:r>
            <a:r>
              <a:rPr lang="zh-TW" altLang="en-US" sz="2500" dirty="0"/>
              <a:t>上進行宣教</a:t>
            </a:r>
            <a:r>
              <a:rPr lang="zh-TW" altLang="en-US" sz="2500" dirty="0" smtClean="0"/>
              <a:t>。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35047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516</TotalTime>
  <Words>1251</Words>
  <Application>Microsoft Office PowerPoint</Application>
  <PresentationFormat>如螢幕大小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文鼎超顏楷</vt:lpstr>
      <vt:lpstr>微軟正黑體</vt:lpstr>
      <vt:lpstr>新細明體</vt:lpstr>
      <vt:lpstr>標楷體</vt:lpstr>
      <vt:lpstr>Arial</vt:lpstr>
      <vt:lpstr>Calibri</vt:lpstr>
      <vt:lpstr>Times New Roman</vt:lpstr>
      <vt:lpstr>Trebuchet MS</vt:lpstr>
      <vt:lpstr>Wingdings 3</vt:lpstr>
      <vt:lpstr>多面向</vt:lpstr>
      <vt:lpstr>PowerPoint 簡報</vt:lpstr>
      <vt:lpstr>什麼是校園災害防救委員會</vt:lpstr>
      <vt:lpstr>校園災害防救應變組織</vt:lpstr>
      <vt:lpstr>校園災害防救應變組織</vt:lpstr>
      <vt:lpstr>地震應變措施的修正</vt:lpstr>
      <vt:lpstr>地震應變措施的修正</vt:lpstr>
      <vt:lpstr>補充改進須知</vt:lpstr>
      <vt:lpstr>地震應變措施的補充</vt:lpstr>
      <vt:lpstr>校內演練常見的改進處</vt:lpstr>
      <vt:lpstr>校內演練常見的改進處</vt:lpstr>
      <vt:lpstr>補充改進須知</vt:lpstr>
      <vt:lpstr>補充改進須知</vt:lpstr>
      <vt:lpstr>補充改進須知</vt:lpstr>
      <vt:lpstr>地震應變措施的補充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34</cp:revision>
  <dcterms:created xsi:type="dcterms:W3CDTF">2017-09-05T03:55:11Z</dcterms:created>
  <dcterms:modified xsi:type="dcterms:W3CDTF">2020-03-10T02:46:02Z</dcterms:modified>
</cp:coreProperties>
</file>