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1" r:id="rId2"/>
    <p:sldId id="282" r:id="rId3"/>
    <p:sldId id="257" r:id="rId4"/>
    <p:sldId id="266" r:id="rId5"/>
    <p:sldId id="276" r:id="rId6"/>
    <p:sldId id="270" r:id="rId7"/>
    <p:sldId id="263" r:id="rId8"/>
    <p:sldId id="283" r:id="rId9"/>
    <p:sldId id="264" r:id="rId10"/>
    <p:sldId id="280" r:id="rId11"/>
    <p:sldId id="284" r:id="rId12"/>
    <p:sldId id="287" r:id="rId13"/>
    <p:sldId id="288" r:id="rId14"/>
    <p:sldId id="289" r:id="rId15"/>
    <p:sldId id="294" r:id="rId16"/>
    <p:sldId id="298" r:id="rId17"/>
    <p:sldId id="295" r:id="rId18"/>
    <p:sldId id="296" r:id="rId19"/>
    <p:sldId id="297" r:id="rId20"/>
    <p:sldId id="300" r:id="rId21"/>
    <p:sldId id="301" r:id="rId22"/>
    <p:sldId id="286" r:id="rId23"/>
  </p:sldIdLst>
  <p:sldSz cx="12192000" cy="6858000"/>
  <p:notesSz cx="6858000" cy="9144000"/>
  <p:embeddedFontLst>
    <p:embeddedFont>
      <p:font typeface="等线 Light" panose="02020500000000000000" charset="-122"/>
      <p:regular r:id="rId24"/>
    </p:embeddedFont>
    <p:embeddedFont>
      <p:font typeface="思源黑体" panose="02020500000000000000" charset="-128"/>
      <p:regular r:id="rId25"/>
    </p:embeddedFont>
    <p:embeddedFont>
      <p:font typeface="文鼎特明" panose="02020909000000000000" pitchFamily="49" charset="-120"/>
      <p:regular r:id="rId26"/>
    </p:embeddedFont>
    <p:embeddedFont>
      <p:font typeface="微软雅黑" panose="020B0503020204020204" pitchFamily="34" charset="-122"/>
      <p:regular r:id="rId27"/>
      <p:bold r:id="rId28"/>
    </p:embeddedFont>
    <p:embeddedFont>
      <p:font typeface="三极极黑简体" panose="02020500000000000000" charset="-122"/>
      <p:regular r:id="rId29"/>
    </p:embeddedFont>
    <p:embeddedFont>
      <p:font typeface="等线" panose="02020500000000000000" charset="-122"/>
      <p:regular r:id="rId30"/>
      <p:bold r:id="rId31"/>
    </p:embeddedFont>
    <p:embeddedFont>
      <p:font typeface="文鼎中鋼筆行楷" panose="03000600000000000000" pitchFamily="66" charset="-120"/>
      <p:regular r:id="rId32"/>
    </p:embeddedFont>
    <p:embeddedFont>
      <p:font typeface="字魂58号-创中黑" panose="00000500000000000000" charset="-122"/>
      <p:regular r:id="rId33"/>
    </p:embeddedFont>
    <p:embeddedFont>
      <p:font typeface="Helvetica" panose="020B0604020202020204" pitchFamily="34" charset="0"/>
      <p:regular r:id="rId34"/>
      <p:bold r:id="rId35"/>
      <p:italic r:id="rId36"/>
      <p:boldItalic r:id="rId37"/>
    </p:embeddedFont>
    <p:embeddedFont>
      <p:font typeface="字魂59号-创粗黑" panose="00000500000000000000" charset="-122"/>
      <p:regular r:id="rId38"/>
    </p:embeddedFont>
    <p:embeddedFont>
      <p:font typeface="文鼎中明" panose="02020609000000000000" pitchFamily="49" charset="-120"/>
      <p:regular r:id="rId3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4D7D5"/>
    <a:srgbClr val="7BA5A0"/>
    <a:srgbClr val="AAC6C3"/>
    <a:srgbClr val="9BBBB7"/>
    <a:srgbClr val="FBD77F"/>
    <a:srgbClr val="719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3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" y="-1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zh-CN"/>
          </a:p>
        </c:rich>
      </c:tx>
      <c:layout>
        <c:manualLayout>
          <c:xMode val="edge"/>
          <c:yMode val="edge"/>
          <c:x val="0.49493712839466497"/>
          <c:y val="1.9316848786758798E-2"/>
        </c:manualLayout>
      </c:layout>
      <c:overlay val="0"/>
      <c:spPr>
        <a:noFill/>
        <a:ln w="2538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noFill/>
            <a:ln w="25382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1-43C3-42B2-BDC6-291E98269AF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3-43C3-42B2-BDC6-291E98269AF0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43C3-42B2-BDC6-291E98269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3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chemeClr val="accent2"/>
            </a:solidFill>
            <a:ln w="25414">
              <a:noFill/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25414">
                <a:noFill/>
              </a:ln>
            </c:spPr>
            <c:extLst>
              <c:ext xmlns:c16="http://schemas.microsoft.com/office/drawing/2014/chart" uri="{C3380CC4-5D6E-409C-BE32-E72D297353CC}">
                <c16:uniqueId val="{00000001-93F7-4183-981D-9730FC927EE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93F7-4183-981D-9730FC927EE3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50</c:v>
                </c:pt>
                <c:pt idx="1">
                  <c:v>59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93F7-4183-981D-9730FC927E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1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rgbClr val="2C2C2C"/>
            </a:solidFill>
            <a:ln w="25416">
              <a:noFill/>
            </a:ln>
          </c:spPr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  <a:ln w="25416">
                <a:noFill/>
              </a:ln>
            </c:spPr>
            <c:extLst>
              <c:ext xmlns:c16="http://schemas.microsoft.com/office/drawing/2014/chart" uri="{C3380CC4-5D6E-409C-BE32-E72D297353CC}">
                <c16:uniqueId val="{00000001-CDAF-4050-80F8-BA684DCF643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16">
                <a:noFill/>
              </a:ln>
            </c:spPr>
            <c:extLst>
              <c:ext xmlns:c16="http://schemas.microsoft.com/office/drawing/2014/chart" uri="{C3380CC4-5D6E-409C-BE32-E72D297353CC}">
                <c16:uniqueId val="{00000003-CDAF-4050-80F8-BA684DCF6436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CDAF-4050-80F8-BA684DCF6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1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solidFill>
              <a:srgbClr val="2C2C2C"/>
            </a:solidFill>
            <a:ln w="25383">
              <a:noFill/>
            </a:ln>
          </c:spPr>
          <c:dPt>
            <c:idx val="0"/>
            <c:bubble3D val="0"/>
            <c:spPr>
              <a:solidFill>
                <a:schemeClr val="accent4">
                  <a:lumMod val="50000"/>
                </a:schemeClr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1-91B0-4F0D-A1CC-58B73050590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3-91B0-4F0D-A1CC-58B730505905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91B0-4F0D-A1CC-58B7305059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998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endParaRPr lang="zh-CN"/>
          </a:p>
        </c:rich>
      </c:tx>
      <c:layout>
        <c:manualLayout>
          <c:xMode val="edge"/>
          <c:yMode val="edge"/>
          <c:x val="0.49493712839466497"/>
          <c:y val="1.9316848786758798E-2"/>
        </c:manualLayout>
      </c:layout>
      <c:overlay val="0"/>
      <c:spPr>
        <a:noFill/>
        <a:ln w="2538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07"/>
          <c:h val="1"/>
        </c:manualLayout>
      </c:layout>
      <c:pieChart>
        <c:varyColors val="0"/>
        <c:ser>
          <c:idx val="0"/>
          <c:order val="0"/>
          <c:spPr>
            <a:noFill/>
            <a:ln w="25382">
              <a:noFill/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1-BF15-493D-A6B2-BA7B1E16BCCC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3-BF15-493D-A6B2-BA7B1E16BCCC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BF15-493D-A6B2-BA7B1E16B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8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3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TW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69CC3-A60F-428B-832D-370B7117E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A9C7321-1E6A-40C2-83EE-1EAC28B5F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72D8C0-76F9-40D4-887B-ED0842A6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7FE5E8-F44E-4E97-A1D2-4FE3708D8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E87639-896E-4912-B62E-11644FA7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28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EFDCA9-8275-45F4-AFE8-BFA8761FC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4633D32-41B7-463C-BB7B-A8877167A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16D8FE-1563-415A-B08C-34C4571D8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A9EE94-D21B-4DED-B579-23E677AA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E4E18C-2712-49B3-A23B-7859E749A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37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D4BFDD0-9271-4CFA-9929-5552BAEF53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D8F090-0AA8-4DE3-B49E-396C5D5A0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F264F8-E6DC-4E1D-84CC-279AE6CAB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C0BC86-47EE-4835-8222-8F4CB246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E86F0D-28DB-4ED8-B9CA-8D8B5261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58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6E4F4-758F-47BA-9920-1F45FBE2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EDC90-78F8-4F59-B7F2-08A6276F6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645ECA-7B68-4A6F-9B36-DA1355C62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7D651F-19A5-49B3-A67D-D40036A88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E3510C-E910-4A6E-86C7-B655ED5B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07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CA19F3-97C8-4960-A111-BE87A9043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51342A-2D16-4D91-A450-8E8619044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6F9986-CC42-405C-9D82-4DB8C4A85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7066B7-F75D-48CE-988B-512FBDA9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B79C01-9288-476A-A586-1E7DD9532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20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5FA757-2442-4F72-B547-917C4D147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64942-5F7A-4503-AAC7-0A7F5055FD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C96775F-8657-409C-84AE-80229750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3B0510-3D4A-4CE7-81A4-1595718E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9B1026-1846-41B6-87AA-0B6E8A95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CDBBC31-2643-41A4-9FB8-07A450D7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239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A415C5-1D47-4F1E-9653-DCF4F6CC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338F01-2FF1-438A-8DF4-7A9B35CC0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DFAD4A2-4210-4E94-9CF1-6AE4519AF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5BEF29B-CD3F-4758-9975-AB6D649B9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39C2BCA-078F-46C2-A7B0-A5648EE3B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EB9014-457D-4DFF-8466-56598A8F2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4362536-B167-4FC1-A811-73675308D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37801B2-FFED-4B46-BC6D-122684BFB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19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07C1B9-94EE-4457-A3CE-1AEE82D2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6BC5278-0933-4EB3-B680-AB76D69FC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2FA2E9E-E134-4EC9-9C54-464544184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40C8A95-5073-48B2-BE3F-92F4B673D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5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755FFD7-6203-456E-93EC-887E4EF3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A358D1-F308-45C5-AB57-622EFCD5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47D377-F18A-4C26-B66F-ED58537B8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14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0F1788-5C99-48C5-A6A7-63423EDD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C6CEBF-0DAC-49B8-8965-B664076C6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C6DDC2-B27C-4666-9D89-A84041F4A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29E0B9-4588-4136-82E9-F585C2433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FFCD5E-BE21-4D22-B1E0-BE3EFC33B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FDE143-3B6E-4179-ABA2-E2F6A3A8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75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0D206A-4E7F-40AA-A58C-0110DDCE0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BD09891-3C3E-4AEA-B69A-A7F5B7A5A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E406D8-1E71-4C72-BA9E-2673BF759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0F7E12-5E0B-4950-8914-3B10C204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4D5222-DCD3-4959-90C3-F1310AC0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6B45E5-C935-44A9-B078-107262626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58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BCA8194-A7BB-4582-AFCA-D08046507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ADF168-6C96-4563-AA3A-2316A4F40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1345D-D4EC-4B98-A8EB-3BCA86651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E53B7-DCDF-46CF-A2A9-F543C0D12AF0}" type="datetimeFigureOut">
              <a:rPr lang="zh-CN" altLang="en-US" smtClean="0"/>
              <a:t>2020/2/20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C0C3DE-CE59-4B05-92DC-85A0D29547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A34524-ACCF-44EF-A35E-87B20C1DB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83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12" Type="http://schemas.microsoft.com/office/2007/relationships/hdphoto" Target="../media/hdphoto4.wdp"/><Relationship Id="rId2" Type="http://schemas.openxmlformats.org/officeDocument/2006/relationships/chart" Target="../charts/chart1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5" Type="http://schemas.openxmlformats.org/officeDocument/2006/relationships/image" Target="../media/image19.png"/><Relationship Id="rId10" Type="http://schemas.openxmlformats.org/officeDocument/2006/relationships/chart" Target="../charts/chart5.xml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CFC64F7A-FE7E-452E-9580-BFC759A4E058}"/>
              </a:ext>
            </a:extLst>
          </p:cNvPr>
          <p:cNvSpPr/>
          <p:nvPr/>
        </p:nvSpPr>
        <p:spPr>
          <a:xfrm>
            <a:off x="2457577" y="2094550"/>
            <a:ext cx="7416970" cy="122341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dist">
              <a:defRPr/>
            </a:pPr>
            <a:r>
              <a:rPr lang="zh-TW" altLang="en-US" sz="75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校園防疫演練</a:t>
            </a:r>
            <a:endParaRPr sz="75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pic>
        <p:nvPicPr>
          <p:cNvPr id="2" name="17950329">
            <a:hlinkClick r:id="" action="ppaction://media"/>
            <a:extLst>
              <a:ext uri="{FF2B5EF4-FFF2-40B4-BE49-F238E27FC236}">
                <a16:creationId xmlns:a16="http://schemas.microsoft.com/office/drawing/2014/main" id="{C55B3827-3FC2-4876-978A-B7BE16902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88570" y="256425"/>
            <a:ext cx="609600" cy="60960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883E6993-E725-44F0-B8B1-969CC9C12235}"/>
              </a:ext>
            </a:extLst>
          </p:cNvPr>
          <p:cNvGrpSpPr/>
          <p:nvPr/>
        </p:nvGrpSpPr>
        <p:grpSpPr>
          <a:xfrm>
            <a:off x="10233710" y="-1853794"/>
            <a:ext cx="3757545" cy="9831950"/>
            <a:chOff x="10233710" y="-1853794"/>
            <a:chExt cx="3757545" cy="9831950"/>
          </a:xfrm>
        </p:grpSpPr>
        <p:sp>
          <p:nvSpPr>
            <p:cNvPr id="18" name="双波形 17">
              <a:extLst>
                <a:ext uri="{FF2B5EF4-FFF2-40B4-BE49-F238E27FC236}">
                  <a16:creationId xmlns:a16="http://schemas.microsoft.com/office/drawing/2014/main" id="{18B9F5B0-045A-45EF-96D7-F587B552E03C}"/>
                </a:ext>
              </a:extLst>
            </p:cNvPr>
            <p:cNvSpPr/>
            <p:nvPr/>
          </p:nvSpPr>
          <p:spPr>
            <a:xfrm rot="14961266">
              <a:off x="8476608" y="-96692"/>
              <a:ext cx="6810949" cy="3296745"/>
            </a:xfrm>
            <a:prstGeom prst="doubleWave">
              <a:avLst>
                <a:gd name="adj1" fmla="val 12500"/>
                <a:gd name="adj2" fmla="val -3109"/>
              </a:avLst>
            </a:prstGeom>
            <a:solidFill>
              <a:srgbClr val="FBD77F"/>
            </a:solidFill>
            <a:ln>
              <a:noFill/>
            </a:ln>
            <a:effectLst>
              <a:outerShdw blurRad="139700" dist="1143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C331054B-9944-4429-819A-59C9145AE3E4}"/>
                </a:ext>
              </a:extLst>
            </p:cNvPr>
            <p:cNvSpPr/>
            <p:nvPr/>
          </p:nvSpPr>
          <p:spPr>
            <a:xfrm>
              <a:off x="10790855" y="2763219"/>
              <a:ext cx="3200400" cy="5214937"/>
            </a:xfrm>
            <a:prstGeom prst="ellipse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椭圆 14">
            <a:extLst>
              <a:ext uri="{FF2B5EF4-FFF2-40B4-BE49-F238E27FC236}">
                <a16:creationId xmlns:a16="http://schemas.microsoft.com/office/drawing/2014/main" id="{CBE6C625-47D5-446D-AC67-C8C7BE258D9F}"/>
              </a:ext>
            </a:extLst>
          </p:cNvPr>
          <p:cNvSpPr/>
          <p:nvPr/>
        </p:nvSpPr>
        <p:spPr>
          <a:xfrm rot="1160033">
            <a:off x="9640021" y="3464938"/>
            <a:ext cx="3132466" cy="5214937"/>
          </a:xfrm>
          <a:prstGeom prst="ellipse">
            <a:avLst/>
          </a:prstGeom>
          <a:solidFill>
            <a:srgbClr val="9BBBB7">
              <a:alpha val="50196"/>
            </a:srgbClr>
          </a:solidFill>
          <a:ln>
            <a:noFill/>
          </a:ln>
          <a:effectLst>
            <a:outerShdw blurRad="215900" dist="12700" sx="105000" sy="105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双波形 15">
            <a:extLst>
              <a:ext uri="{FF2B5EF4-FFF2-40B4-BE49-F238E27FC236}">
                <a16:creationId xmlns:a16="http://schemas.microsoft.com/office/drawing/2014/main" id="{C7C55C43-7A89-492D-883B-CC4F6C025F59}"/>
              </a:ext>
            </a:extLst>
          </p:cNvPr>
          <p:cNvSpPr/>
          <p:nvPr/>
        </p:nvSpPr>
        <p:spPr>
          <a:xfrm rot="16200000">
            <a:off x="-4031183" y="1650279"/>
            <a:ext cx="8193566" cy="2714012"/>
          </a:xfrm>
          <a:prstGeom prst="doubleWave">
            <a:avLst>
              <a:gd name="adj1" fmla="val 10551"/>
              <a:gd name="adj2" fmla="val -3109"/>
            </a:avLst>
          </a:prstGeom>
          <a:solidFill>
            <a:srgbClr val="7BA5A0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双波形 16">
            <a:extLst>
              <a:ext uri="{FF2B5EF4-FFF2-40B4-BE49-F238E27FC236}">
                <a16:creationId xmlns:a16="http://schemas.microsoft.com/office/drawing/2014/main" id="{A6A96885-C199-4778-86B1-39E1F682353D}"/>
              </a:ext>
            </a:extLst>
          </p:cNvPr>
          <p:cNvSpPr/>
          <p:nvPr/>
        </p:nvSpPr>
        <p:spPr>
          <a:xfrm rot="2228961">
            <a:off x="-3311363" y="4857058"/>
            <a:ext cx="10024757" cy="5142480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F9E7544-E84A-45B8-85E1-08D880D88654}"/>
              </a:ext>
            </a:extLst>
          </p:cNvPr>
          <p:cNvSpPr/>
          <p:nvPr/>
        </p:nvSpPr>
        <p:spPr>
          <a:xfrm>
            <a:off x="3148116" y="3497465"/>
            <a:ext cx="5646299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2400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新北市中和區景新國民小學</a:t>
            </a:r>
            <a:endParaRPr sz="2400" spc="225" dirty="0">
              <a:solidFill>
                <a:schemeClr val="tx1">
                  <a:lumMod val="85000"/>
                  <a:lumOff val="15000"/>
                </a:schemeClr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76AB4E9D-077E-4E6C-87FF-28155C4B6BEB}"/>
              </a:ext>
            </a:extLst>
          </p:cNvPr>
          <p:cNvGrpSpPr/>
          <p:nvPr/>
        </p:nvGrpSpPr>
        <p:grpSpPr>
          <a:xfrm>
            <a:off x="2573461" y="4179013"/>
            <a:ext cx="774914" cy="200259"/>
            <a:chOff x="852408" y="3745351"/>
            <a:chExt cx="1379350" cy="356462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69BDE4FF-4838-4252-8CAB-67BB8888A05C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9EC8CF89-64A1-4031-B689-257180D64970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BD41FB52-9F34-4874-B74D-1FE5040588AB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017AC9F9-7FDE-4BF8-AB47-6B506895D8D4}"/>
              </a:ext>
            </a:extLst>
          </p:cNvPr>
          <p:cNvSpPr/>
          <p:nvPr/>
        </p:nvSpPr>
        <p:spPr>
          <a:xfrm>
            <a:off x="4748555" y="4090629"/>
            <a:ext cx="2835608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000" i="1" spc="225" dirty="0" smtClean="0">
                <a:solidFill>
                  <a:srgbClr val="7BA5A0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www.jsps.ntpc.tw</a:t>
            </a:r>
            <a:endParaRPr sz="2000" i="1" spc="225" dirty="0">
              <a:solidFill>
                <a:srgbClr val="7BA5A0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307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fade/>
      </p:transition>
    </mc:Choice>
    <mc:Fallback xmlns="">
      <p:transition advTm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角三角形 1">
            <a:extLst>
              <a:ext uri="{FF2B5EF4-FFF2-40B4-BE49-F238E27FC236}">
                <a16:creationId xmlns:a16="http://schemas.microsoft.com/office/drawing/2014/main" id="{36388F8E-C87E-490A-ABFA-C39257B96F77}"/>
              </a:ext>
            </a:extLst>
          </p:cNvPr>
          <p:cNvSpPr/>
          <p:nvPr/>
        </p:nvSpPr>
        <p:spPr>
          <a:xfrm flipH="1">
            <a:off x="-216976" y="433790"/>
            <a:ext cx="12408974" cy="6439707"/>
          </a:xfrm>
          <a:prstGeom prst="rtTriangle">
            <a:avLst/>
          </a:prstGeom>
          <a:solidFill>
            <a:srgbClr val="FBD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2D97DC7-2086-42AD-A00B-0DECBD10FFD8}"/>
              </a:ext>
            </a:extLst>
          </p:cNvPr>
          <p:cNvSpPr txBox="1"/>
          <p:nvPr/>
        </p:nvSpPr>
        <p:spPr>
          <a:xfrm>
            <a:off x="485404" y="410380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latin typeface="文鼎特明" panose="02020909000000000000" pitchFamily="49" charset="-120"/>
                <a:ea typeface="文鼎特明" panose="02020909000000000000" pitchFamily="49" charset="-120"/>
              </a:defRPr>
            </a:lvl1pPr>
          </a:lstStyle>
          <a:p>
            <a:r>
              <a:rPr lang="zh-TW" altLang="en-US" dirty="0"/>
              <a:t>教職員量測體溫結果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CEB7B6-D403-4B58-BDF1-C3BAEA137329}"/>
              </a:ext>
            </a:extLst>
          </p:cNvPr>
          <p:cNvSpPr txBox="1"/>
          <p:nvPr/>
        </p:nvSpPr>
        <p:spPr>
          <a:xfrm>
            <a:off x="485404" y="2008645"/>
            <a:ext cx="4609110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溫正常</a:t>
            </a:r>
            <a:r>
              <a:rPr lang="en-US" altLang="zh-TW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(&lt;37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r>
              <a:rPr lang="en-US" altLang="zh-TW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)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571DE90-CD5D-451A-A22D-5DE925C71641}"/>
              </a:ext>
            </a:extLst>
          </p:cNvPr>
          <p:cNvSpPr txBox="1"/>
          <p:nvPr/>
        </p:nvSpPr>
        <p:spPr>
          <a:xfrm>
            <a:off x="485404" y="2899202"/>
            <a:ext cx="3629396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進入教學區正常上班</a:t>
            </a:r>
            <a:endParaRPr lang="en-US" altLang="zh-TW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  <a:sym typeface="+mn-ea"/>
              </a:rPr>
              <a:t>上班過程中有感身體不適</a:t>
            </a:r>
            <a:endParaRPr lang="en-US" altLang="zh-TW" sz="2400" dirty="0" smtClean="0">
              <a:solidFill>
                <a:srgbClr val="FF0000"/>
              </a:solidFill>
              <a:latin typeface="文鼎特明" panose="02020909000000000000" pitchFamily="49" charset="-120"/>
              <a:ea typeface="文鼎特明" panose="02020909000000000000" pitchFamily="49" charset="-12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  <a:sym typeface="+mn-ea"/>
              </a:rPr>
              <a:t>請隨時監測體溫變化</a:t>
            </a:r>
            <a:endParaRPr lang="en-US" altLang="zh-TW" sz="2400" dirty="0" smtClean="0">
              <a:solidFill>
                <a:srgbClr val="FF0000"/>
              </a:solidFill>
              <a:latin typeface="文鼎特明" panose="02020909000000000000" pitchFamily="49" charset="-120"/>
              <a:ea typeface="文鼎特明" panose="02020909000000000000" pitchFamily="49" charset="-120"/>
              <a:sym typeface="+mn-ea"/>
            </a:endParaRPr>
          </a:p>
        </p:txBody>
      </p:sp>
      <p:sp>
        <p:nvSpPr>
          <p:cNvPr id="8" name="文本框 5">
            <a:extLst>
              <a:ext uri="{FF2B5EF4-FFF2-40B4-BE49-F238E27FC236}">
                <a16:creationId xmlns:a16="http://schemas.microsoft.com/office/drawing/2014/main" id="{C8CEB7B6-D403-4B58-BDF1-C3BAEA137329}"/>
              </a:ext>
            </a:extLst>
          </p:cNvPr>
          <p:cNvSpPr txBox="1"/>
          <p:nvPr/>
        </p:nvSpPr>
        <p:spPr>
          <a:xfrm>
            <a:off x="6371874" y="5149254"/>
            <a:ext cx="4514148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耳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溫過高</a:t>
            </a:r>
            <a:r>
              <a:rPr lang="en-US" altLang="zh-TW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(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耳溫</a:t>
            </a:r>
            <a:r>
              <a:rPr lang="en-US" altLang="zh-TW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&gt;38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r>
              <a:rPr lang="en-US" altLang="zh-TW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)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9" name="文本框 5">
            <a:extLst>
              <a:ext uri="{FF2B5EF4-FFF2-40B4-BE49-F238E27FC236}">
                <a16:creationId xmlns:a16="http://schemas.microsoft.com/office/drawing/2014/main" id="{C8CEB7B6-D403-4B58-BDF1-C3BAEA137329}"/>
              </a:ext>
            </a:extLst>
          </p:cNvPr>
          <p:cNvSpPr txBox="1"/>
          <p:nvPr/>
        </p:nvSpPr>
        <p:spPr>
          <a:xfrm>
            <a:off x="6371874" y="3404165"/>
            <a:ext cx="4514148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溫過高</a:t>
            </a:r>
            <a:r>
              <a:rPr lang="en-US" altLang="zh-TW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(&gt;37</a:t>
            </a:r>
            <a:r>
              <a:rPr lang="zh-TW" alt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r>
              <a:rPr lang="en-US" altLang="zh-TW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)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B571DE90-CD5D-451A-A22D-5DE925C71641}"/>
              </a:ext>
            </a:extLst>
          </p:cNvPr>
          <p:cNvSpPr txBox="1"/>
          <p:nvPr/>
        </p:nvSpPr>
        <p:spPr>
          <a:xfrm>
            <a:off x="6379766" y="4005515"/>
            <a:ext cx="4745004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將額溫槍粉紅蓋拆下，使用耳溫模式測量耳溫。</a:t>
            </a:r>
            <a:r>
              <a:rPr lang="en-US" altLang="zh-TW" sz="16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sz="16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使用畢，請使用酒精消毒</a:t>
            </a:r>
            <a:r>
              <a:rPr lang="en-US" altLang="zh-TW" sz="16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endParaRPr lang="en-US" altLang="zh-TW" sz="2400" dirty="0" smtClean="0">
              <a:solidFill>
                <a:srgbClr val="FF0000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B571DE90-CD5D-451A-A22D-5DE925C71641}"/>
              </a:ext>
            </a:extLst>
          </p:cNvPr>
          <p:cNvSpPr txBox="1"/>
          <p:nvPr/>
        </p:nvSpPr>
        <p:spPr>
          <a:xfrm>
            <a:off x="6371874" y="5622451"/>
            <a:ext cx="4745004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勿進入教學區，請立即電話聯繫教務處</a:t>
            </a:r>
            <a:r>
              <a:rPr lang="en-US" altLang="zh-TW" sz="24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(02)2944-8021</a:t>
            </a:r>
            <a:r>
              <a:rPr lang="zh-TW" altLang="en-US" sz="24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分機</a:t>
            </a:r>
            <a:r>
              <a:rPr lang="en-US" altLang="zh-TW" sz="24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810~3</a:t>
            </a:r>
          </a:p>
        </p:txBody>
      </p:sp>
    </p:spTree>
    <p:extLst>
      <p:ext uri="{BB962C8B-B14F-4D97-AF65-F5344CB8AC3E}">
        <p14:creationId xmlns:p14="http://schemas.microsoft.com/office/powerpoint/2010/main" val="185454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7FCE17D7-D32A-404E-8876-0AB386E4D0A9}"/>
              </a:ext>
            </a:extLst>
          </p:cNvPr>
          <p:cNvGrpSpPr/>
          <p:nvPr/>
        </p:nvGrpSpPr>
        <p:grpSpPr>
          <a:xfrm>
            <a:off x="5755042" y="3144602"/>
            <a:ext cx="774914" cy="200259"/>
            <a:chOff x="852408" y="3745351"/>
            <a:chExt cx="1379350" cy="35646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6AF9B1A-97D1-4708-962D-3B1307C7A739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491FA76-6733-4D8E-8D1D-98C1D0D682EB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39B6DE7-7A40-4579-9864-B7E6883CDB6D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双波形 12">
            <a:extLst>
              <a:ext uri="{FF2B5EF4-FFF2-40B4-BE49-F238E27FC236}">
                <a16:creationId xmlns:a16="http://schemas.microsoft.com/office/drawing/2014/main" id="{24BC6EC7-4D09-4EB4-90D2-FB7021BB8873}"/>
              </a:ext>
            </a:extLst>
          </p:cNvPr>
          <p:cNvSpPr/>
          <p:nvPr/>
        </p:nvSpPr>
        <p:spPr>
          <a:xfrm rot="2696221">
            <a:off x="-4409184" y="2680349"/>
            <a:ext cx="12564333" cy="6008275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7057C9-61C6-4790-981B-D3C1B08E883B}"/>
              </a:ext>
            </a:extLst>
          </p:cNvPr>
          <p:cNvSpPr/>
          <p:nvPr/>
        </p:nvSpPr>
        <p:spPr>
          <a:xfrm>
            <a:off x="-164685" y="3585694"/>
            <a:ext cx="3452315" cy="26237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16600" b="1" spc="225">
                <a:solidFill>
                  <a:srgbClr val="AAC6C3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03</a:t>
            </a:r>
            <a:endParaRPr sz="16600" b="1" spc="225" dirty="0">
              <a:solidFill>
                <a:srgbClr val="AAC6C3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15" name="双波形 14">
            <a:extLst>
              <a:ext uri="{FF2B5EF4-FFF2-40B4-BE49-F238E27FC236}">
                <a16:creationId xmlns:a16="http://schemas.microsoft.com/office/drawing/2014/main" id="{F097C902-E182-4934-A690-B2B593B9750F}"/>
              </a:ext>
            </a:extLst>
          </p:cNvPr>
          <p:cNvSpPr/>
          <p:nvPr/>
        </p:nvSpPr>
        <p:spPr>
          <a:xfrm rot="14568640">
            <a:off x="9029646" y="-219061"/>
            <a:ext cx="6562026" cy="2820437"/>
          </a:xfrm>
          <a:prstGeom prst="doubleWave">
            <a:avLst>
              <a:gd name="adj1" fmla="val 9058"/>
              <a:gd name="adj2" fmla="val -4864"/>
            </a:avLst>
          </a:prstGeom>
          <a:solidFill>
            <a:srgbClr val="9BBBB7"/>
          </a:solidFill>
          <a:ln>
            <a:noFill/>
          </a:ln>
          <a:effectLst>
            <a:outerShdw blurRad="177800" dist="1016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4189919" y="1287454"/>
            <a:ext cx="621552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警衛室訪客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進入流程</a:t>
            </a:r>
            <a:endParaRPr lang="en-US" sz="54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4BDB115-E286-4061-99EA-27D2B16F73F0}"/>
              </a:ext>
            </a:extLst>
          </p:cNvPr>
          <p:cNvSpPr txBox="1"/>
          <p:nvPr/>
        </p:nvSpPr>
        <p:spPr>
          <a:xfrm>
            <a:off x="5596073" y="3585694"/>
            <a:ext cx="6476184" cy="5525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defTabSz="1828800">
              <a:lnSpc>
                <a:spcPct val="150000"/>
              </a:lnSpc>
              <a:spcBef>
                <a:spcPts val="1200"/>
              </a:spcBef>
              <a:buClr>
                <a:srgbClr val="E24848"/>
              </a:buCl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defRPr>
            </a:lvl1pPr>
          </a:lstStyle>
          <a:p>
            <a:r>
              <a:rPr lang="zh-TW" altLang="en-US" dirty="0"/>
              <a:t>上</a:t>
            </a:r>
            <a:r>
              <a:rPr lang="zh-TW" altLang="en-US" dirty="0" smtClean="0"/>
              <a:t>放學接送</a:t>
            </a:r>
            <a:r>
              <a:rPr lang="zh-TW" altLang="en-US" dirty="0"/>
              <a:t>家長</a:t>
            </a:r>
            <a:r>
              <a:rPr lang="zh-TW" altLang="en-US" dirty="0" smtClean="0"/>
              <a:t>及其他</a:t>
            </a:r>
            <a:r>
              <a:rPr lang="zh-TW" altLang="en-US" dirty="0"/>
              <a:t>洽公</a:t>
            </a:r>
            <a:r>
              <a:rPr lang="zh-TW" altLang="en-US" dirty="0" smtClean="0"/>
              <a:t>人員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含送貨</a:t>
            </a:r>
            <a:r>
              <a:rPr lang="zh-TW" altLang="en-US" sz="1800" dirty="0"/>
              <a:t>及辦公人員</a:t>
            </a:r>
            <a:r>
              <a:rPr lang="en-US" altLang="zh-TW" sz="1800" dirty="0"/>
              <a:t>)</a:t>
            </a: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84362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49224" y="174172"/>
            <a:ext cx="11548861" cy="6666216"/>
            <a:chOff x="462824" y="20373"/>
            <a:chExt cx="11548861" cy="6666216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02888055-5E1F-4BA6-9A04-9E712652AA01}"/>
                </a:ext>
              </a:extLst>
            </p:cNvPr>
            <p:cNvSpPr/>
            <p:nvPr/>
          </p:nvSpPr>
          <p:spPr>
            <a:xfrm>
              <a:off x="462824" y="20373"/>
              <a:ext cx="11548861" cy="6666216"/>
            </a:xfrm>
            <a:prstGeom prst="rect">
              <a:avLst/>
            </a:prstGeom>
            <a:solidFill>
              <a:srgbClr val="C4D7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8D475674-1AA5-40DA-BE84-D4D9446C3BB8}"/>
                </a:ext>
              </a:extLst>
            </p:cNvPr>
            <p:cNvSpPr txBox="1"/>
            <p:nvPr/>
          </p:nvSpPr>
          <p:spPr>
            <a:xfrm>
              <a:off x="6839758" y="4613540"/>
              <a:ext cx="2669296" cy="500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655" b="1" dirty="0">
                  <a:solidFill>
                    <a:schemeClr val="accent2">
                      <a:lumMod val="50000"/>
                    </a:schemeClr>
                  </a:solidFill>
                </a:rPr>
                <a:t>詢問旅遊接觸史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E1579A-17FB-43C2-920B-105015E6E956}"/>
                </a:ext>
              </a:extLst>
            </p:cNvPr>
            <p:cNvSpPr txBox="1"/>
            <p:nvPr/>
          </p:nvSpPr>
          <p:spPr>
            <a:xfrm>
              <a:off x="2754586" y="4602227"/>
              <a:ext cx="2182447" cy="500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b="1">
                  <a:solidFill>
                    <a:schemeClr val="accent2">
                      <a:lumMod val="50000"/>
                    </a:schemeClr>
                  </a:solidFill>
                </a:defRPr>
              </a:lvl1pPr>
            </a:lstStyle>
            <a:p>
              <a:pPr algn="ctr"/>
              <a:r>
                <a:rPr lang="zh-TW" altLang="en-US" sz="2655" dirty="0"/>
                <a:t>測量耳溫</a:t>
              </a:r>
              <a:endParaRPr lang="en-US" altLang="zh-TW" sz="2655" dirty="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854E4CAA-67EC-44E5-A12F-F3A49E6D0B75}"/>
                </a:ext>
              </a:extLst>
            </p:cNvPr>
            <p:cNvSpPr txBox="1"/>
            <p:nvPr/>
          </p:nvSpPr>
          <p:spPr>
            <a:xfrm>
              <a:off x="584643" y="4581080"/>
              <a:ext cx="2028373" cy="500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800" b="1">
                  <a:solidFill>
                    <a:schemeClr val="accent1">
                      <a:lumMod val="50000"/>
                    </a:schemeClr>
                  </a:solidFill>
                </a:defRPr>
              </a:lvl1pPr>
            </a:lstStyle>
            <a:p>
              <a:r>
                <a:rPr lang="zh-TW" altLang="en-US" sz="2655" dirty="0" smtClean="0"/>
                <a:t>配</a:t>
              </a:r>
              <a:r>
                <a:rPr lang="zh-TW" altLang="en-US" sz="2655" dirty="0"/>
                <a:t>戴口罩</a:t>
              </a:r>
              <a:endParaRPr lang="en-US" altLang="zh-TW" sz="2655" dirty="0"/>
            </a:p>
          </p:txBody>
        </p:sp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9E82F740-0E1C-40FC-84E4-55D9D88272B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6965318"/>
                </p:ext>
              </p:extLst>
            </p:nvPr>
          </p:nvGraphicFramePr>
          <p:xfrm>
            <a:off x="485675" y="2279411"/>
            <a:ext cx="2263804" cy="22645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AutoShape 6">
              <a:extLst>
                <a:ext uri="{FF2B5EF4-FFF2-40B4-BE49-F238E27FC236}">
                  <a16:creationId xmlns:a16="http://schemas.microsoft.com/office/drawing/2014/main" id="{E988E2FF-9850-4890-B454-9786E4239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767" y="2704582"/>
              <a:ext cx="1448127" cy="1448127"/>
            </a:xfrm>
            <a:custGeom>
              <a:avLst/>
              <a:gdLst>
                <a:gd name="T0" fmla="*/ 1624724 w 19679"/>
                <a:gd name="T1" fmla="*/ 1783415 h 19679"/>
                <a:gd name="T2" fmla="*/ 1624724 w 19679"/>
                <a:gd name="T3" fmla="*/ 1783415 h 19679"/>
                <a:gd name="T4" fmla="*/ 1624724 w 19679"/>
                <a:gd name="T5" fmla="*/ 1783415 h 19679"/>
                <a:gd name="T6" fmla="*/ 1624724 w 19679"/>
                <a:gd name="T7" fmla="*/ 178341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3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3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522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aphicFrame>
          <p:nvGraphicFramePr>
            <p:cNvPr id="8" name="Object 9">
              <a:extLst>
                <a:ext uri="{FF2B5EF4-FFF2-40B4-BE49-F238E27FC236}">
                  <a16:creationId xmlns:a16="http://schemas.microsoft.com/office/drawing/2014/main" id="{7B302C64-C98E-4B16-A6DA-203A0BAE5C6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1304107"/>
                </p:ext>
              </p:extLst>
            </p:nvPr>
          </p:nvGraphicFramePr>
          <p:xfrm>
            <a:off x="2697838" y="2309124"/>
            <a:ext cx="2234092" cy="22340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AutoShape 10">
              <a:extLst>
                <a:ext uri="{FF2B5EF4-FFF2-40B4-BE49-F238E27FC236}">
                  <a16:creationId xmlns:a16="http://schemas.microsoft.com/office/drawing/2014/main" id="{16CF5C5C-AEE2-44E2-8C35-CE0DA142B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1172" y="2710949"/>
              <a:ext cx="1447420" cy="1448127"/>
            </a:xfrm>
            <a:custGeom>
              <a:avLst/>
              <a:gdLst>
                <a:gd name="T0" fmla="*/ 1623930 w 19679"/>
                <a:gd name="T1" fmla="*/ 1783414 h 19679"/>
                <a:gd name="T2" fmla="*/ 1623930 w 19679"/>
                <a:gd name="T3" fmla="*/ 1783414 h 19679"/>
                <a:gd name="T4" fmla="*/ 1623930 w 19679"/>
                <a:gd name="T5" fmla="*/ 1783414 h 19679"/>
                <a:gd name="T6" fmla="*/ 1623930 w 19679"/>
                <a:gd name="T7" fmla="*/ 178341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522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F2076588-394B-4C4D-B4F2-5BABFD4088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6500" b="82000" l="23250" r="76500">
                          <a14:foregroundMark x1="38926" y1="19383" x2="43250" y2="16500"/>
                          <a14:foregroundMark x1="36500" y1="21000" x2="37697" y2="20202"/>
                          <a14:foregroundMark x1="33348" y1="23101" x2="36500" y2="21000"/>
                          <a14:foregroundMark x1="23750" y1="29500" x2="27934" y2="26711"/>
                          <a14:foregroundMark x1="43250" y1="16500" x2="48500" y2="25750"/>
                          <a14:foregroundMark x1="31000" y1="34500" x2="31000" y2="33000"/>
                          <a14:foregroundMark x1="33301" y1="49830" x2="29000" y2="52500"/>
                          <a14:foregroundMark x1="35561" y1="48428" x2="34556" y2="49052"/>
                          <a14:foregroundMark x1="43500" y1="43500" x2="37319" y2="47337"/>
                          <a14:foregroundMark x1="44750" y1="34000" x2="39000" y2="34000"/>
                          <a14:foregroundMark x1="59750" y1="44250" x2="63250" y2="51500"/>
                          <a14:foregroundMark x1="58250" y1="41750" x2="61500" y2="42000"/>
                          <a14:backgroundMark x1="29000" y1="24500" x2="34000" y2="21750"/>
                          <a14:backgroundMark x1="38500" y1="21000" x2="38500" y2="21000"/>
                          <a14:backgroundMark x1="39000" y1="19500" x2="37250" y2="19500"/>
                          <a14:backgroundMark x1="35000" y1="49750" x2="33250" y2="49750"/>
                          <a14:backgroundMark x1="35000" y1="49750" x2="37250" y2="4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7" t="10001" r="16667" b="9999"/>
            <a:stretch/>
          </p:blipFill>
          <p:spPr>
            <a:xfrm>
              <a:off x="3494969" y="3103208"/>
              <a:ext cx="588182" cy="705819"/>
            </a:xfrm>
            <a:prstGeom prst="rect">
              <a:avLst/>
            </a:prstGeom>
          </p:spPr>
        </p:pic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9090BAAD-EAEA-4704-B66B-C1F313E46B5F}"/>
                </a:ext>
              </a:extLst>
            </p:cNvPr>
            <p:cNvGrpSpPr/>
            <p:nvPr/>
          </p:nvGrpSpPr>
          <p:grpSpPr>
            <a:xfrm>
              <a:off x="4880285" y="2279412"/>
              <a:ext cx="4405930" cy="2299177"/>
              <a:chOff x="6423406" y="2248173"/>
              <a:chExt cx="4646879" cy="2424913"/>
            </a:xfrm>
          </p:grpSpPr>
          <p:graphicFrame>
            <p:nvGraphicFramePr>
              <p:cNvPr id="18" name="Object 13">
                <a:extLst>
                  <a:ext uri="{FF2B5EF4-FFF2-40B4-BE49-F238E27FC236}">
                    <a16:creationId xmlns:a16="http://schemas.microsoft.com/office/drawing/2014/main" id="{D22C1CCC-E235-4C8D-98A3-68B4C4789BB9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6423406" y="2281002"/>
              <a:ext cx="2359254" cy="23592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19" name="AutoShape 14">
                <a:extLst>
                  <a:ext uri="{FF2B5EF4-FFF2-40B4-BE49-F238E27FC236}">
                    <a16:creationId xmlns:a16="http://schemas.microsoft.com/office/drawing/2014/main" id="{4C74AD8C-B28F-4E9A-A3C5-3D2A27043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9000" y="2706296"/>
                <a:ext cx="1527321" cy="1527321"/>
              </a:xfrm>
              <a:custGeom>
                <a:avLst/>
                <a:gdLst>
                  <a:gd name="T0" fmla="*/ 1624723 w 19679"/>
                  <a:gd name="T1" fmla="*/ 1783414 h 19679"/>
                  <a:gd name="T2" fmla="*/ 1624723 w 19679"/>
                  <a:gd name="T3" fmla="*/ 1783414 h 19679"/>
                  <a:gd name="T4" fmla="*/ 1624723 w 19679"/>
                  <a:gd name="T5" fmla="*/ 1783414 h 19679"/>
                  <a:gd name="T6" fmla="*/ 1624723 w 19679"/>
                  <a:gd name="T7" fmla="*/ 1783414 h 196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8"/>
                      <a:pt x="6724" y="20638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rgbClr val="F1F2F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endParaRPr lang="zh-CN" altLang="en-US" sz="1522" dirty="0"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graphicFrame>
            <p:nvGraphicFramePr>
              <p:cNvPr id="20" name="Object 17">
                <a:extLst>
                  <a:ext uri="{FF2B5EF4-FFF2-40B4-BE49-F238E27FC236}">
                    <a16:creationId xmlns:a16="http://schemas.microsoft.com/office/drawing/2014/main" id="{51B700DB-4D6F-43A6-8BB7-4C185FD07CD6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645372" y="2248173"/>
              <a:ext cx="2424913" cy="242491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21" name="AutoShape 18">
                <a:extLst>
                  <a:ext uri="{FF2B5EF4-FFF2-40B4-BE49-F238E27FC236}">
                    <a16:creationId xmlns:a16="http://schemas.microsoft.com/office/drawing/2014/main" id="{D4C793DE-FCB5-475B-8025-774ED3346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4541" y="2689135"/>
                <a:ext cx="1527321" cy="1527321"/>
              </a:xfrm>
              <a:custGeom>
                <a:avLst/>
                <a:gdLst>
                  <a:gd name="T0" fmla="*/ 1624724 w 19679"/>
                  <a:gd name="T1" fmla="*/ 1783415 h 19679"/>
                  <a:gd name="T2" fmla="*/ 1624724 w 19679"/>
                  <a:gd name="T3" fmla="*/ 1783415 h 19679"/>
                  <a:gd name="T4" fmla="*/ 1624724 w 19679"/>
                  <a:gd name="T5" fmla="*/ 1783415 h 19679"/>
                  <a:gd name="T6" fmla="*/ 1624724 w 19679"/>
                  <a:gd name="T7" fmla="*/ 1783415 h 196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8"/>
                      <a:pt x="6724" y="20638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rgbClr val="F1F2F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endParaRPr lang="zh-CN" altLang="en-US" sz="1522" dirty="0">
                  <a:latin typeface="Helvetica" panose="020B060402020203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88D2DF60-79E4-4E67-9785-3DEF701413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27539" y1="41309" x2="42285" y2="35352"/>
                          <a14:foregroundMark x1="42285" y1="35352" x2="58008" y2="35449"/>
                          <a14:foregroundMark x1="58008" y1="35449" x2="73047" y2="40625"/>
                          <a14:foregroundMark x1="88518" y1="46004" x2="88965" y2="46289"/>
                          <a14:foregroundMark x1="78711" y1="39746" x2="80346" y2="40789"/>
                          <a14:foregroundMark x1="12727" y1="45501" x2="12012" y2="45898"/>
                          <a14:foregroundMark x1="22559" y1="40039" x2="20054" y2="41431"/>
                          <a14:backgroundMark x1="13574" y1="43750" x2="16992" y2="41895"/>
                          <a14:backgroundMark x1="16992" y1="43750" x2="18848" y2="41895"/>
                          <a14:backgroundMark x1="18555" y1="41895" x2="16992" y2="43750"/>
                          <a14:backgroundMark x1="15723" y1="45020" x2="16992" y2="44336"/>
                          <a14:backgroundMark x1="12305" y1="46289" x2="12305" y2="46289"/>
                          <a14:backgroundMark x1="82715" y1="43164" x2="85840" y2="45313"/>
                          <a14:backgroundMark x1="82422" y1="40332" x2="82422" y2="43457"/>
                          <a14:backgroundMark x1="86133" y1="44336" x2="87109" y2="46582"/>
                          <a14:backgroundMark x1="18555" y1="41895" x2="20117" y2="413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7" t="26445" r="4700" b="24260"/>
            <a:stretch/>
          </p:blipFill>
          <p:spPr>
            <a:xfrm>
              <a:off x="1009964" y="3073695"/>
              <a:ext cx="1184172" cy="646495"/>
            </a:xfrm>
            <a:prstGeom prst="rect">
              <a:avLst/>
            </a:prstGeom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68DF091-E4DB-42D1-8004-A8D689AAF4F6}"/>
                </a:ext>
              </a:extLst>
            </p:cNvPr>
            <p:cNvSpPr txBox="1"/>
            <p:nvPr/>
          </p:nvSpPr>
          <p:spPr>
            <a:xfrm>
              <a:off x="9286215" y="4605008"/>
              <a:ext cx="2182447" cy="909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655" b="1" dirty="0">
                  <a:solidFill>
                    <a:schemeClr val="accent1">
                      <a:lumMod val="50000"/>
                    </a:schemeClr>
                  </a:solidFill>
                </a:rPr>
                <a:t>填寫</a:t>
              </a:r>
              <a:endParaRPr lang="en-US" altLang="zh-TW" sz="2655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zh-TW" altLang="en-US" sz="2655" b="1" dirty="0">
                  <a:solidFill>
                    <a:schemeClr val="accent1">
                      <a:lumMod val="50000"/>
                    </a:schemeClr>
                  </a:solidFill>
                </a:rPr>
                <a:t>防疫調查單</a:t>
              </a:r>
              <a:endParaRPr lang="en-US" altLang="zh-TW" sz="2655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74BDB115-E286-4061-99EA-27D2B16F73F0}"/>
                </a:ext>
              </a:extLst>
            </p:cNvPr>
            <p:cNvSpPr txBox="1"/>
            <p:nvPr/>
          </p:nvSpPr>
          <p:spPr>
            <a:xfrm>
              <a:off x="2964119" y="5127614"/>
              <a:ext cx="1960233" cy="1143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707" dirty="0">
                  <a:latin typeface="文鼎中明" panose="02020609000000000000" pitchFamily="49" charset="-120"/>
                  <a:ea typeface="文鼎中明" panose="02020609000000000000" pitchFamily="49" charset="-120"/>
                </a:rPr>
                <a:t>異常狀況，請謝絕訪客進入，由公務相關人員前往警衛室洽公。</a:t>
              </a:r>
            </a:p>
          </p:txBody>
        </p:sp>
        <p:graphicFrame>
          <p:nvGraphicFramePr>
            <p:cNvPr id="26" name="Object 5">
              <a:extLst>
                <a:ext uri="{FF2B5EF4-FFF2-40B4-BE49-F238E27FC236}">
                  <a16:creationId xmlns:a16="http://schemas.microsoft.com/office/drawing/2014/main" id="{27BC2EF3-80AA-44A3-AAB6-09FA6FB1BAC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25791857"/>
                </p:ext>
              </p:extLst>
            </p:nvPr>
          </p:nvGraphicFramePr>
          <p:xfrm>
            <a:off x="9169488" y="2341612"/>
            <a:ext cx="2263804" cy="22645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32" name="AutoShape 6">
              <a:extLst>
                <a:ext uri="{FF2B5EF4-FFF2-40B4-BE49-F238E27FC236}">
                  <a16:creationId xmlns:a16="http://schemas.microsoft.com/office/drawing/2014/main" id="{DF9CCD01-51CC-408E-B404-93EE0DBCC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580" y="2766782"/>
              <a:ext cx="1448127" cy="1448127"/>
            </a:xfrm>
            <a:custGeom>
              <a:avLst/>
              <a:gdLst>
                <a:gd name="T0" fmla="*/ 1624724 w 19679"/>
                <a:gd name="T1" fmla="*/ 1783415 h 19679"/>
                <a:gd name="T2" fmla="*/ 1624724 w 19679"/>
                <a:gd name="T3" fmla="*/ 1783415 h 19679"/>
                <a:gd name="T4" fmla="*/ 1624724 w 19679"/>
                <a:gd name="T5" fmla="*/ 1783415 h 19679"/>
                <a:gd name="T6" fmla="*/ 1624724 w 19679"/>
                <a:gd name="T7" fmla="*/ 1783415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3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3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522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AACC1BE2-FF0E-49D7-87C5-4C78FB3561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838" b="90385" l="10000" r="90000">
                          <a14:foregroundMark x1="55333" y1="14957" x2="67778" y2="14530"/>
                          <a14:foregroundMark x1="49111" y1="15171" x2="52667" y2="19658"/>
                          <a14:foregroundMark x1="51556" y1="25000" x2="51556" y2="40812"/>
                          <a14:foregroundMark x1="52444" y1="40171" x2="58222" y2="29915"/>
                          <a14:foregroundMark x1="58222" y1="29915" x2="58222" y2="27350"/>
                          <a14:foregroundMark x1="54889" y1="29274" x2="54889" y2="30556"/>
                          <a14:foregroundMark x1="50000" y1="18376" x2="52000" y2="18590"/>
                          <a14:foregroundMark x1="58444" y1="89957" x2="77778" y2="90385"/>
                          <a14:foregroundMark x1="42889" y1="14530" x2="42889" y2="14530"/>
                          <a14:foregroundMark x1="37778" y1="13034" x2="37778" y2="13034"/>
                          <a14:foregroundMark x1="32889" y1="11111" x2="32889" y2="11111"/>
                          <a14:foregroundMark x1="28000" y1="8974" x2="28000" y2="8974"/>
                          <a14:foregroundMark x1="23333" y1="7692" x2="23333" y2="7692"/>
                          <a14:foregroundMark x1="18667" y1="6838" x2="18667" y2="6838"/>
                          <a14:foregroundMark x1="18667" y1="18376" x2="18667" y2="18376"/>
                          <a14:foregroundMark x1="22889" y1="18162" x2="22889" y2="18162"/>
                          <a14:foregroundMark x1="28000" y1="17735" x2="28000" y2="17735"/>
                          <a14:foregroundMark x1="32667" y1="18162" x2="32667" y2="18162"/>
                          <a14:foregroundMark x1="38444" y1="17949" x2="38444" y2="17949"/>
                          <a14:foregroundMark x1="41556" y1="18162" x2="41556" y2="18162"/>
                          <a14:foregroundMark x1="41778" y1="22009" x2="41778" y2="22009"/>
                          <a14:foregroundMark x1="38222" y1="22436" x2="38222" y2="22436"/>
                          <a14:foregroundMark x1="32000" y1="25214" x2="32000" y2="25214"/>
                          <a14:foregroundMark x1="28444" y1="27137" x2="28444" y2="27137"/>
                          <a14:foregroundMark x1="23333" y1="27991" x2="23333" y2="27991"/>
                          <a14:foregroundMark x1="27111" y1="10256" x2="27111" y2="10256"/>
                          <a14:foregroundMark x1="23556" y1="28419" x2="23556" y2="28419"/>
                          <a14:foregroundMark x1="28000" y1="27350" x2="28000" y2="27350"/>
                          <a14:foregroundMark x1="38222" y1="23077" x2="38222" y2="23077"/>
                          <a14:foregroundMark x1="37556" y1="17521" x2="37556" y2="17521"/>
                          <a14:foregroundMark x1="42222" y1="14103" x2="42222" y2="14103"/>
                          <a14:backgroundMark x1="18444" y1="17949" x2="18444" y2="17949"/>
                          <a14:backgroundMark x1="18000" y1="6838" x2="18000" y2="68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45" t="3155" r="12917" b="6384"/>
            <a:stretch/>
          </p:blipFill>
          <p:spPr>
            <a:xfrm>
              <a:off x="5534468" y="2919743"/>
              <a:ext cx="713569" cy="954398"/>
            </a:xfrm>
            <a:prstGeom prst="rect">
              <a:avLst/>
            </a:prstGeom>
          </p:spPr>
        </p:pic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F1122FC2-687C-4E92-835E-07EC5FBD6086}"/>
                </a:ext>
              </a:extLst>
            </p:cNvPr>
            <p:cNvSpPr txBox="1"/>
            <p:nvPr/>
          </p:nvSpPr>
          <p:spPr>
            <a:xfrm>
              <a:off x="4907169" y="4607884"/>
              <a:ext cx="2182447" cy="500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655" b="1" dirty="0">
                  <a:solidFill>
                    <a:schemeClr val="accent1">
                      <a:lumMod val="50000"/>
                    </a:schemeClr>
                  </a:solidFill>
                </a:rPr>
                <a:t>乾洗手液</a:t>
              </a:r>
              <a:endParaRPr lang="en-US" altLang="zh-TW" sz="2655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AutoShape 25">
              <a:extLst>
                <a:ext uri="{FF2B5EF4-FFF2-40B4-BE49-F238E27FC236}">
                  <a16:creationId xmlns:a16="http://schemas.microsoft.com/office/drawing/2014/main" id="{D03AA8B0-FE1B-46E9-989D-B3DA34BA9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4064" y="3140002"/>
              <a:ext cx="545652" cy="543328"/>
            </a:xfrm>
            <a:custGeom>
              <a:avLst/>
              <a:gdLst>
                <a:gd name="T0" fmla="*/ 444505 w 21600"/>
                <a:gd name="T1" fmla="*/ 444446 h 21588"/>
                <a:gd name="T2" fmla="*/ 444505 w 21600"/>
                <a:gd name="T3" fmla="*/ 444446 h 21588"/>
                <a:gd name="T4" fmla="*/ 444505 w 21600"/>
                <a:gd name="T5" fmla="*/ 444446 h 21588"/>
                <a:gd name="T6" fmla="*/ 444505 w 21600"/>
                <a:gd name="T7" fmla="*/ 444446 h 215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88">
                  <a:moveTo>
                    <a:pt x="17530" y="7696"/>
                  </a:moveTo>
                  <a:cubicBezTo>
                    <a:pt x="17530" y="8751"/>
                    <a:pt x="17302" y="9747"/>
                    <a:pt x="16843" y="10684"/>
                  </a:cubicBezTo>
                  <a:cubicBezTo>
                    <a:pt x="16386" y="11620"/>
                    <a:pt x="15760" y="12436"/>
                    <a:pt x="14969" y="13127"/>
                  </a:cubicBezTo>
                  <a:cubicBezTo>
                    <a:pt x="14176" y="13821"/>
                    <a:pt x="13249" y="14371"/>
                    <a:pt x="12185" y="14775"/>
                  </a:cubicBezTo>
                  <a:cubicBezTo>
                    <a:pt x="11121" y="15181"/>
                    <a:pt x="9982" y="15384"/>
                    <a:pt x="8765" y="15384"/>
                  </a:cubicBezTo>
                  <a:cubicBezTo>
                    <a:pt x="8487" y="15384"/>
                    <a:pt x="8212" y="15370"/>
                    <a:pt x="7936" y="15342"/>
                  </a:cubicBezTo>
                  <a:cubicBezTo>
                    <a:pt x="7663" y="15316"/>
                    <a:pt x="7395" y="15283"/>
                    <a:pt x="7131" y="15249"/>
                  </a:cubicBezTo>
                  <a:cubicBezTo>
                    <a:pt x="6027" y="16264"/>
                    <a:pt x="4766" y="16967"/>
                    <a:pt x="3346" y="17339"/>
                  </a:cubicBezTo>
                  <a:cubicBezTo>
                    <a:pt x="3196" y="17379"/>
                    <a:pt x="3043" y="17413"/>
                    <a:pt x="2890" y="17444"/>
                  </a:cubicBezTo>
                  <a:cubicBezTo>
                    <a:pt x="2735" y="17475"/>
                    <a:pt x="2572" y="17509"/>
                    <a:pt x="2398" y="17545"/>
                  </a:cubicBezTo>
                  <a:cubicBezTo>
                    <a:pt x="2308" y="17562"/>
                    <a:pt x="2228" y="17534"/>
                    <a:pt x="2155" y="17455"/>
                  </a:cubicBezTo>
                  <a:cubicBezTo>
                    <a:pt x="2085" y="17379"/>
                    <a:pt x="2033" y="17297"/>
                    <a:pt x="2005" y="17207"/>
                  </a:cubicBezTo>
                  <a:lnTo>
                    <a:pt x="2005" y="17181"/>
                  </a:lnTo>
                  <a:cubicBezTo>
                    <a:pt x="1974" y="17071"/>
                    <a:pt x="1986" y="16984"/>
                    <a:pt x="2038" y="16916"/>
                  </a:cubicBezTo>
                  <a:cubicBezTo>
                    <a:pt x="2090" y="16851"/>
                    <a:pt x="2158" y="16769"/>
                    <a:pt x="2240" y="16679"/>
                  </a:cubicBezTo>
                  <a:cubicBezTo>
                    <a:pt x="2377" y="16518"/>
                    <a:pt x="2506" y="16355"/>
                    <a:pt x="2629" y="16188"/>
                  </a:cubicBezTo>
                  <a:cubicBezTo>
                    <a:pt x="2753" y="16022"/>
                    <a:pt x="2864" y="15830"/>
                    <a:pt x="2963" y="15621"/>
                  </a:cubicBezTo>
                  <a:cubicBezTo>
                    <a:pt x="3059" y="15410"/>
                    <a:pt x="3151" y="15159"/>
                    <a:pt x="3238" y="14871"/>
                  </a:cubicBezTo>
                  <a:cubicBezTo>
                    <a:pt x="3325" y="14580"/>
                    <a:pt x="3398" y="14225"/>
                    <a:pt x="3457" y="13801"/>
                  </a:cubicBezTo>
                  <a:cubicBezTo>
                    <a:pt x="2398" y="13102"/>
                    <a:pt x="1558" y="12222"/>
                    <a:pt x="934" y="11164"/>
                  </a:cubicBezTo>
                  <a:cubicBezTo>
                    <a:pt x="310" y="10106"/>
                    <a:pt x="0" y="8952"/>
                    <a:pt x="0" y="7696"/>
                  </a:cubicBezTo>
                  <a:cubicBezTo>
                    <a:pt x="0" y="6627"/>
                    <a:pt x="230" y="5625"/>
                    <a:pt x="691" y="4694"/>
                  </a:cubicBezTo>
                  <a:cubicBezTo>
                    <a:pt x="1153" y="3763"/>
                    <a:pt x="1781" y="2948"/>
                    <a:pt x="2574" y="2257"/>
                  </a:cubicBezTo>
                  <a:cubicBezTo>
                    <a:pt x="3365" y="1565"/>
                    <a:pt x="4290" y="1012"/>
                    <a:pt x="5352" y="609"/>
                  </a:cubicBezTo>
                  <a:cubicBezTo>
                    <a:pt x="6409" y="203"/>
                    <a:pt x="7548" y="0"/>
                    <a:pt x="8765" y="0"/>
                  </a:cubicBezTo>
                  <a:cubicBezTo>
                    <a:pt x="9982" y="0"/>
                    <a:pt x="11121" y="203"/>
                    <a:pt x="12185" y="609"/>
                  </a:cubicBezTo>
                  <a:cubicBezTo>
                    <a:pt x="13249" y="1012"/>
                    <a:pt x="14176" y="1565"/>
                    <a:pt x="14969" y="2257"/>
                  </a:cubicBezTo>
                  <a:cubicBezTo>
                    <a:pt x="15760" y="2948"/>
                    <a:pt x="16386" y="3763"/>
                    <a:pt x="16843" y="4694"/>
                  </a:cubicBezTo>
                  <a:cubicBezTo>
                    <a:pt x="17302" y="5625"/>
                    <a:pt x="17530" y="6627"/>
                    <a:pt x="17530" y="7696"/>
                  </a:cubicBezTo>
                  <a:moveTo>
                    <a:pt x="21600" y="11736"/>
                  </a:moveTo>
                  <a:cubicBezTo>
                    <a:pt x="21600" y="12986"/>
                    <a:pt x="21286" y="14146"/>
                    <a:pt x="20665" y="15204"/>
                  </a:cubicBezTo>
                  <a:cubicBezTo>
                    <a:pt x="20039" y="16261"/>
                    <a:pt x="19199" y="17139"/>
                    <a:pt x="18140" y="17841"/>
                  </a:cubicBezTo>
                  <a:cubicBezTo>
                    <a:pt x="18201" y="18265"/>
                    <a:pt x="18271" y="18620"/>
                    <a:pt x="18354" y="18908"/>
                  </a:cubicBezTo>
                  <a:cubicBezTo>
                    <a:pt x="18436" y="19199"/>
                    <a:pt x="18533" y="19444"/>
                    <a:pt x="18641" y="19661"/>
                  </a:cubicBezTo>
                  <a:cubicBezTo>
                    <a:pt x="18752" y="19870"/>
                    <a:pt x="18862" y="20059"/>
                    <a:pt x="18980" y="20226"/>
                  </a:cubicBezTo>
                  <a:cubicBezTo>
                    <a:pt x="19095" y="20392"/>
                    <a:pt x="19222" y="20556"/>
                    <a:pt x="19356" y="20719"/>
                  </a:cubicBezTo>
                  <a:cubicBezTo>
                    <a:pt x="19432" y="20809"/>
                    <a:pt x="19498" y="20891"/>
                    <a:pt x="19554" y="20968"/>
                  </a:cubicBezTo>
                  <a:cubicBezTo>
                    <a:pt x="19611" y="21047"/>
                    <a:pt x="19622" y="21128"/>
                    <a:pt x="19592" y="21219"/>
                  </a:cubicBezTo>
                  <a:lnTo>
                    <a:pt x="19592" y="21247"/>
                  </a:lnTo>
                  <a:cubicBezTo>
                    <a:pt x="19578" y="21351"/>
                    <a:pt x="19533" y="21439"/>
                    <a:pt x="19453" y="21509"/>
                  </a:cubicBezTo>
                  <a:cubicBezTo>
                    <a:pt x="19373" y="21577"/>
                    <a:pt x="19291" y="21600"/>
                    <a:pt x="19199" y="21583"/>
                  </a:cubicBezTo>
                  <a:cubicBezTo>
                    <a:pt x="19027" y="21549"/>
                    <a:pt x="18862" y="21512"/>
                    <a:pt x="18709" y="21481"/>
                  </a:cubicBezTo>
                  <a:cubicBezTo>
                    <a:pt x="18556" y="21450"/>
                    <a:pt x="18403" y="21419"/>
                    <a:pt x="18253" y="21379"/>
                  </a:cubicBezTo>
                  <a:cubicBezTo>
                    <a:pt x="17530" y="21199"/>
                    <a:pt x="16854" y="20931"/>
                    <a:pt x="16224" y="20570"/>
                  </a:cubicBezTo>
                  <a:cubicBezTo>
                    <a:pt x="15593" y="20211"/>
                    <a:pt x="15007" y="19783"/>
                    <a:pt x="14468" y="19286"/>
                  </a:cubicBezTo>
                  <a:cubicBezTo>
                    <a:pt x="14204" y="19323"/>
                    <a:pt x="13936" y="19354"/>
                    <a:pt x="13660" y="19382"/>
                  </a:cubicBezTo>
                  <a:cubicBezTo>
                    <a:pt x="13387" y="19407"/>
                    <a:pt x="13112" y="19424"/>
                    <a:pt x="12832" y="19424"/>
                  </a:cubicBezTo>
                  <a:cubicBezTo>
                    <a:pt x="11773" y="19424"/>
                    <a:pt x="10777" y="19263"/>
                    <a:pt x="9847" y="18950"/>
                  </a:cubicBezTo>
                  <a:cubicBezTo>
                    <a:pt x="8915" y="18634"/>
                    <a:pt x="8070" y="18211"/>
                    <a:pt x="7312" y="17678"/>
                  </a:cubicBezTo>
                  <a:cubicBezTo>
                    <a:pt x="7357" y="17644"/>
                    <a:pt x="7407" y="17607"/>
                    <a:pt x="7463" y="17571"/>
                  </a:cubicBezTo>
                  <a:cubicBezTo>
                    <a:pt x="7520" y="17537"/>
                    <a:pt x="7571" y="17500"/>
                    <a:pt x="7616" y="17463"/>
                  </a:cubicBezTo>
                  <a:cubicBezTo>
                    <a:pt x="8000" y="17517"/>
                    <a:pt x="8381" y="17545"/>
                    <a:pt x="8765" y="17545"/>
                  </a:cubicBezTo>
                  <a:cubicBezTo>
                    <a:pt x="10245" y="17545"/>
                    <a:pt x="11632" y="17291"/>
                    <a:pt x="12921" y="16781"/>
                  </a:cubicBezTo>
                  <a:cubicBezTo>
                    <a:pt x="14214" y="16270"/>
                    <a:pt x="15334" y="15576"/>
                    <a:pt x="16280" y="14690"/>
                  </a:cubicBezTo>
                  <a:cubicBezTo>
                    <a:pt x="17229" y="13801"/>
                    <a:pt x="17972" y="12757"/>
                    <a:pt x="18516" y="11558"/>
                  </a:cubicBezTo>
                  <a:cubicBezTo>
                    <a:pt x="19062" y="10365"/>
                    <a:pt x="19335" y="9075"/>
                    <a:pt x="19335" y="7696"/>
                  </a:cubicBezTo>
                  <a:cubicBezTo>
                    <a:pt x="19335" y="7326"/>
                    <a:pt x="19312" y="6954"/>
                    <a:pt x="19267" y="6564"/>
                  </a:cubicBezTo>
                  <a:cubicBezTo>
                    <a:pt x="19987" y="7267"/>
                    <a:pt x="20557" y="8054"/>
                    <a:pt x="20973" y="8926"/>
                  </a:cubicBezTo>
                  <a:cubicBezTo>
                    <a:pt x="21392" y="9801"/>
                    <a:pt x="21600" y="10737"/>
                    <a:pt x="21600" y="11736"/>
                  </a:cubicBez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lIns="16978" tIns="16978" rIns="16978" bIns="16978" anchor="ctr"/>
            <a:lstStyle/>
            <a:p>
              <a:endParaRPr lang="zh-CN" altLang="en-US" sz="1522" dirty="0">
                <a:latin typeface="Helvetica" panose="020B060402020203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637034DC-6EC3-4B25-BC19-3EE9270516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38574" y1="33203" x2="38574" y2="33203"/>
                          <a14:foregroundMark x1="39160" y1="41309" x2="39160" y2="41309"/>
                          <a14:foregroundMark x1="39160" y1="49414" x2="39160" y2="49414"/>
                          <a14:foregroundMark x1="38184" y1="57227" x2="38184" y2="57227"/>
                          <a14:foregroundMark x1="57520" y1="43750" x2="57520" y2="43750"/>
                          <a14:foregroundMark x1="72852" y1="34082" x2="72852" y2="340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7" t="17560" r="22740" b="29377"/>
            <a:stretch/>
          </p:blipFill>
          <p:spPr>
            <a:xfrm>
              <a:off x="9996857" y="3046523"/>
              <a:ext cx="725794" cy="700839"/>
            </a:xfrm>
            <a:prstGeom prst="rect">
              <a:avLst/>
            </a:prstGeom>
          </p:spPr>
        </p:pic>
      </p:grpSp>
      <p:sp>
        <p:nvSpPr>
          <p:cNvPr id="2" name="TextBox 8">
            <a:extLst>
              <a:ext uri="{FF2B5EF4-FFF2-40B4-BE49-F238E27FC236}">
                <a16:creationId xmlns:a16="http://schemas.microsoft.com/office/drawing/2014/main" id="{98AE3F6C-69B2-4A3C-BFDF-69CEAFDDBD9F}"/>
              </a:ext>
            </a:extLst>
          </p:cNvPr>
          <p:cNvSpPr txBox="1"/>
          <p:nvPr/>
        </p:nvSpPr>
        <p:spPr>
          <a:xfrm>
            <a:off x="471043" y="319550"/>
            <a:ext cx="5724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5400">
                <a:latin typeface="文鼎特明" panose="02020909000000000000" pitchFamily="49" charset="-120"/>
                <a:ea typeface="文鼎特明" panose="02020909000000000000" pitchFamily="49" charset="-120"/>
              </a:defRPr>
            </a:lvl1pPr>
          </a:lstStyle>
          <a:p>
            <a:r>
              <a:rPr lang="zh-TW" altLang="en-US" dirty="0">
                <a:sym typeface="Arial" panose="020B0604020202020204" pitchFamily="34" charset="0"/>
              </a:rPr>
              <a:t>校園訪客防疫措施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24" name="Rounded Rectangle 81">
            <a:extLst>
              <a:ext uri="{FF2B5EF4-FFF2-40B4-BE49-F238E27FC236}">
                <a16:creationId xmlns:a16="http://schemas.microsoft.com/office/drawing/2014/main" id="{D0F6DF19-44CF-4743-B96A-81F677969FD0}"/>
              </a:ext>
            </a:extLst>
          </p:cNvPr>
          <p:cNvSpPr/>
          <p:nvPr/>
        </p:nvSpPr>
        <p:spPr>
          <a:xfrm>
            <a:off x="4296776" y="1421624"/>
            <a:ext cx="3726250" cy="380322"/>
          </a:xfrm>
          <a:prstGeom prst="roundRect">
            <a:avLst/>
          </a:prstGeom>
          <a:solidFill>
            <a:srgbClr val="CE00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96" b="1" dirty="0">
                <a:latin typeface="Helvetica" panose="020B060402020203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非必要情形謝絕訪客入校園</a:t>
            </a:r>
            <a:endParaRPr lang="en-US" altLang="zh-CN" sz="1896" b="1" dirty="0">
              <a:latin typeface="Helvetica" panose="020B060402020203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398A5CE-ADA4-4ABE-A929-1719AF56F13F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563" b="96875" l="7813" r="92578">
                        <a14:foregroundMark x1="30859" y1="10547" x2="55859" y2="1953"/>
                        <a14:foregroundMark x1="55859" y1="1953" x2="73438" y2="8984"/>
                        <a14:foregroundMark x1="10547" y1="83984" x2="7813" y2="96875"/>
                        <a14:foregroundMark x1="50391" y1="96875" x2="50391" y2="96875"/>
                        <a14:foregroundMark x1="91406" y1="87500" x2="92578" y2="96875"/>
                        <a14:foregroundMark x1="69141" y1="95313" x2="77734" y2="9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367" y="5268245"/>
            <a:ext cx="1558974" cy="1558974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99889C12-66FD-455D-9275-C84D78008627}"/>
              </a:ext>
            </a:extLst>
          </p:cNvPr>
          <p:cNvSpPr/>
          <p:nvPr/>
        </p:nvSpPr>
        <p:spPr>
          <a:xfrm rot="5400000">
            <a:off x="9337992" y="-1591203"/>
            <a:ext cx="1055074" cy="4431543"/>
          </a:xfrm>
          <a:prstGeom prst="rect">
            <a:avLst/>
          </a:prstGeom>
          <a:solidFill>
            <a:srgbClr val="FBD7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627985" y="116736"/>
            <a:ext cx="4603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耳溫</a:t>
            </a:r>
            <a:r>
              <a:rPr lang="zh-TW" altLang="en-US" sz="2000" dirty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超過</a:t>
            </a:r>
            <a:r>
              <a:rPr lang="en-US" altLang="zh-TW" sz="2000" dirty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38</a:t>
            </a:r>
            <a:r>
              <a:rPr lang="zh-TW" altLang="en-US" sz="2000" dirty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度</a:t>
            </a:r>
            <a:r>
              <a:rPr lang="zh-TW" altLang="en-US" sz="20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時，會通知家長</a:t>
            </a:r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帶回，請家長於校門外等候，學生</a:t>
            </a:r>
            <a:r>
              <a:rPr lang="zh-TW" altLang="en-US" sz="20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由老師帶出</a:t>
            </a:r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校門</a:t>
            </a:r>
            <a:endParaRPr lang="en-US" altLang="zh-TW" sz="2000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524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7FCE17D7-D32A-404E-8876-0AB386E4D0A9}"/>
              </a:ext>
            </a:extLst>
          </p:cNvPr>
          <p:cNvGrpSpPr/>
          <p:nvPr/>
        </p:nvGrpSpPr>
        <p:grpSpPr>
          <a:xfrm>
            <a:off x="5755042" y="3144602"/>
            <a:ext cx="774914" cy="200259"/>
            <a:chOff x="852408" y="3745351"/>
            <a:chExt cx="1379350" cy="35646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6AF9B1A-97D1-4708-962D-3B1307C7A739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491FA76-6733-4D8E-8D1D-98C1D0D682EB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39B6DE7-7A40-4579-9864-B7E6883CDB6D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双波形 12">
            <a:extLst>
              <a:ext uri="{FF2B5EF4-FFF2-40B4-BE49-F238E27FC236}">
                <a16:creationId xmlns:a16="http://schemas.microsoft.com/office/drawing/2014/main" id="{24BC6EC7-4D09-4EB4-90D2-FB7021BB8873}"/>
              </a:ext>
            </a:extLst>
          </p:cNvPr>
          <p:cNvSpPr/>
          <p:nvPr/>
        </p:nvSpPr>
        <p:spPr>
          <a:xfrm rot="2696221">
            <a:off x="-4409184" y="2680349"/>
            <a:ext cx="12564333" cy="6008275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7057C9-61C6-4790-981B-D3C1B08E883B}"/>
              </a:ext>
            </a:extLst>
          </p:cNvPr>
          <p:cNvSpPr/>
          <p:nvPr/>
        </p:nvSpPr>
        <p:spPr>
          <a:xfrm>
            <a:off x="-164685" y="3585694"/>
            <a:ext cx="3452315" cy="26237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16600" b="1" spc="225" dirty="0" smtClean="0">
                <a:solidFill>
                  <a:srgbClr val="AAC6C3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04</a:t>
            </a:r>
            <a:endParaRPr sz="16600" b="1" spc="225" dirty="0">
              <a:solidFill>
                <a:srgbClr val="AAC6C3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15" name="双波形 14">
            <a:extLst>
              <a:ext uri="{FF2B5EF4-FFF2-40B4-BE49-F238E27FC236}">
                <a16:creationId xmlns:a16="http://schemas.microsoft.com/office/drawing/2014/main" id="{F097C902-E182-4934-A690-B2B593B9750F}"/>
              </a:ext>
            </a:extLst>
          </p:cNvPr>
          <p:cNvSpPr/>
          <p:nvPr/>
        </p:nvSpPr>
        <p:spPr>
          <a:xfrm rot="14568640">
            <a:off x="9029646" y="-219061"/>
            <a:ext cx="6562026" cy="2820437"/>
          </a:xfrm>
          <a:prstGeom prst="doubleWave">
            <a:avLst>
              <a:gd name="adj1" fmla="val 9058"/>
              <a:gd name="adj2" fmla="val -4864"/>
            </a:avLst>
          </a:prstGeom>
          <a:solidFill>
            <a:srgbClr val="9BBBB7"/>
          </a:solidFill>
          <a:ln>
            <a:noFill/>
          </a:ln>
          <a:effectLst>
            <a:outerShdw blurRad="177800" dist="1016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4527377" y="456457"/>
            <a:ext cx="6215520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早自習測量體溫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/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及</a:t>
            </a:r>
            <a:endParaRPr lang="en-US" altLang="zh-TW" sz="54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/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發現</a:t>
            </a:r>
            <a:r>
              <a:rPr lang="zh-TW" altLang="en-US" sz="54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體溫</a:t>
            </a: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異常學生</a:t>
            </a:r>
            <a:endParaRPr lang="en-US" altLang="zh-TW" sz="54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11" name="Rectangle 66">
            <a:extLst>
              <a:ext uri="{FF2B5EF4-FFF2-40B4-BE49-F238E27FC236}">
                <a16:creationId xmlns:a16="http://schemas.microsoft.com/office/drawing/2014/main" id="{8353F4A6-E34F-4E1C-A947-5E691B2D99B6}"/>
              </a:ext>
            </a:extLst>
          </p:cNvPr>
          <p:cNvSpPr/>
          <p:nvPr/>
        </p:nvSpPr>
        <p:spPr>
          <a:xfrm>
            <a:off x="5673788" y="3470766"/>
            <a:ext cx="496155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 rtl="0">
              <a:lnSpc>
                <a:spcPct val="150000"/>
              </a:lnSpc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情境演練重點</a:t>
            </a:r>
            <a:endParaRPr lang="en-US" altLang="zh-TW" sz="2400" kern="12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 rtl="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測量並記錄</a:t>
            </a:r>
            <a:endParaRPr lang="en-US" altLang="zh-TW" sz="24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 rtl="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體溫異常與通報</a:t>
            </a:r>
            <a:endParaRPr lang="en-US" altLang="zh-TW" sz="2400" kern="12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 rtl="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環境加強消毒</a:t>
            </a:r>
            <a:endParaRPr lang="en-US" altLang="zh-TW" sz="24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預防</a:t>
            </a:r>
            <a:r>
              <a:rPr lang="zh-TW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性措施與宣導</a:t>
            </a:r>
            <a:endParaRPr lang="en-US" sz="2400" noProof="1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60586" y="6146098"/>
            <a:ext cx="11589430" cy="545354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noProof="1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每間教室</a:t>
            </a:r>
            <a:r>
              <a:rPr lang="zh-TW" altLang="en-US" sz="2000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配發額溫槍一支、酒精噴瓶一瓶、漂白水噴瓶一瓶、抹布</a:t>
            </a:r>
            <a:r>
              <a:rPr lang="zh-TW" altLang="en-US" sz="2000" dirty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二條、手套一雙及小水桶一個。</a:t>
            </a:r>
            <a:r>
              <a:rPr lang="en-US" altLang="zh-TW" sz="2000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)</a:t>
            </a:r>
            <a:endParaRPr lang="en-US" altLang="zh-TW" sz="2000" dirty="0">
              <a:solidFill>
                <a:srgbClr val="FF0000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38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264892"/>
            <a:ext cx="7916333" cy="1905000"/>
          </a:xfrm>
        </p:spPr>
        <p:txBody>
          <a:bodyPr/>
          <a:lstStyle/>
          <a:p>
            <a:pPr algn="l"/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sz="6000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測量並記錄</a:t>
            </a:r>
            <a:endParaRPr lang="zh-TW" altLang="en-US" sz="6000" dirty="0">
              <a:solidFill>
                <a:srgbClr val="7BA5A0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39029" y="2547239"/>
            <a:ext cx="8135257" cy="4023515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sz="2400" b="1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各位同學，我們來</a:t>
            </a:r>
            <a:r>
              <a:rPr lang="zh-TW" altLang="en-US" sz="2400" dirty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量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測記錄體溫。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sz="2400" b="1" dirty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今天上學前都有量體溫嗎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?</a:t>
            </a:r>
            <a:r>
              <a:rPr lang="en-US" altLang="zh-TW" sz="2400" dirty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 (</a:t>
            </a:r>
            <a:r>
              <a:rPr lang="zh-TW" altLang="en-US" sz="2400" dirty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同學齊聲答：有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克強同學</a:t>
            </a:r>
            <a:r>
              <a:rPr lang="zh-TW" altLang="en-US" sz="2400" b="1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  <a:sym typeface="Wingdings" panose="05000000000000000000" pitchFamily="2" charset="2"/>
              </a:rPr>
              <a:t>：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  <a:sym typeface="Wingdings" panose="05000000000000000000" pitchFamily="2" charset="2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舉手問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老師！我沒有！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我爸媽不在家，阿嬤不會量！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王老師：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好，我幫你量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使用額溫槍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r>
              <a:rPr lang="en-US" altLang="zh-TW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36.5℃</a:t>
            </a:r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，沒有發燒，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        你也幫老師填在今天的體溫量測表喔！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繼續量測其他同學額溫</a:t>
            </a:r>
            <a:r>
              <a:rPr lang="en-US" altLang="zh-TW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……</a:t>
            </a:r>
          </a:p>
          <a:p>
            <a:pPr algn="l"/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sz="2400" dirty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304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班級教室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62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264892"/>
            <a:ext cx="7916333" cy="1905000"/>
          </a:xfrm>
        </p:spPr>
        <p:txBody>
          <a:bodyPr/>
          <a:lstStyle/>
          <a:p>
            <a:pPr algn="l"/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sz="6000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</a:t>
            </a:r>
            <a:r>
              <a:rPr lang="zh-TW" altLang="en-US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體溫</a:t>
            </a:r>
            <a:r>
              <a:rPr lang="zh-TW" altLang="en-US" dirty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異常與通報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39029" y="2348025"/>
            <a:ext cx="8135257" cy="4509975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繼續量測其他同學額溫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……</a:t>
            </a: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近平同學：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  <a:sym typeface="Wingdings" panose="05000000000000000000" pitchFamily="2" charset="2"/>
              </a:rPr>
              <a:t> 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  <a:sym typeface="Wingdings" panose="05000000000000000000" pitchFamily="2" charset="2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舉手問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老師！我喉嚨有點痛，頭也暈暈的！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好，我幫你量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使用額溫槍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37.6℃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，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你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發燒囉！先把口罩戴上吧！你有沒有看醫生呢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？</a:t>
            </a: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近平同學：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戴上口罩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沒有！我剛剛才開始不舒服！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好，我請護理師接你到健康中心休息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再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請家裡來接你去看醫生。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王老師撥打分機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825</a:t>
            </a:r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護理師，我是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304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老師，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有同學發燒，麻煩妳喔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endParaRPr lang="en-US" altLang="zh-TW" sz="2400" dirty="0" smtClean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sz="2400" dirty="0">
              <a:solidFill>
                <a:schemeClr val="tx1"/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304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班級教室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021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264892"/>
            <a:ext cx="7916333" cy="1905000"/>
          </a:xfrm>
        </p:spPr>
        <p:txBody>
          <a:bodyPr/>
          <a:lstStyle/>
          <a:p>
            <a:pPr algn="l"/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sz="6000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</a:t>
            </a:r>
            <a:r>
              <a:rPr lang="zh-TW" altLang="en-US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體溫</a:t>
            </a:r>
            <a:r>
              <a:rPr lang="zh-TW" altLang="en-US" dirty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異常與通報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69462" y="2420264"/>
            <a:ext cx="8135257" cy="4400862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>
                <a:latin typeface="+mj-ea"/>
              </a:rPr>
              <a:t>護理師：</a:t>
            </a:r>
            <a:r>
              <a:rPr lang="en-US" altLang="zh-TW" dirty="0">
                <a:latin typeface="+mj-ea"/>
              </a:rPr>
              <a:t>(</a:t>
            </a:r>
            <a:r>
              <a:rPr lang="zh-TW" altLang="en-US" dirty="0">
                <a:latin typeface="+mj-ea"/>
              </a:rPr>
              <a:t>打電話至學務處</a:t>
            </a:r>
            <a:r>
              <a:rPr lang="en-US" altLang="zh-TW" dirty="0">
                <a:latin typeface="+mj-ea"/>
              </a:rPr>
              <a:t>)</a:t>
            </a:r>
          </a:p>
          <a:p>
            <a:pPr algn="l"/>
            <a:r>
              <a:rPr lang="zh-TW" altLang="en-US" dirty="0">
                <a:latin typeface="+mj-ea"/>
              </a:rPr>
              <a:t>                衛生組長嗎？</a:t>
            </a:r>
            <a:r>
              <a:rPr lang="en-US" altLang="zh-TW" dirty="0">
                <a:latin typeface="+mj-ea"/>
              </a:rPr>
              <a:t>304</a:t>
            </a:r>
            <a:r>
              <a:rPr lang="zh-TW" altLang="en-US" dirty="0">
                <a:latin typeface="+mj-ea"/>
              </a:rPr>
              <a:t>的近平同學發燒了，</a:t>
            </a:r>
            <a:endParaRPr lang="en-US" altLang="zh-TW" dirty="0">
              <a:latin typeface="+mj-ea"/>
            </a:endParaRPr>
          </a:p>
          <a:p>
            <a:pPr algn="l"/>
            <a:r>
              <a:rPr lang="zh-TW" altLang="en-US" dirty="0">
                <a:latin typeface="+mj-ea"/>
              </a:rPr>
              <a:t>                要麻煩</a:t>
            </a:r>
            <a:r>
              <a:rPr lang="zh-TW" altLang="en-US" dirty="0" smtClean="0">
                <a:latin typeface="+mj-ea"/>
              </a:rPr>
              <a:t>您去幫他量耳溫，</a:t>
            </a:r>
            <a:endParaRPr lang="en-US" altLang="zh-TW" dirty="0" smtClean="0">
              <a:latin typeface="+mj-ea"/>
            </a:endParaRPr>
          </a:p>
          <a:p>
            <a:pPr algn="l"/>
            <a:r>
              <a:rPr lang="zh-TW" altLang="en-US" dirty="0" smtClean="0">
                <a:latin typeface="+mj-ea"/>
              </a:rPr>
              <a:t>                再帶</a:t>
            </a:r>
            <a:r>
              <a:rPr lang="zh-TW" altLang="en-US" dirty="0">
                <a:latin typeface="+mj-ea"/>
              </a:rPr>
              <a:t>他來健康中心</a:t>
            </a:r>
            <a:r>
              <a:rPr lang="zh-TW" altLang="en-US" dirty="0" smtClean="0">
                <a:latin typeface="+mj-ea"/>
              </a:rPr>
              <a:t>！</a:t>
            </a:r>
            <a:endParaRPr lang="en-US" altLang="zh-TW" dirty="0" smtClean="0">
              <a:latin typeface="+mj-ea"/>
            </a:endParaRPr>
          </a:p>
          <a:p>
            <a:pPr algn="l"/>
            <a:r>
              <a:rPr lang="zh-TW" altLang="en-US" dirty="0" smtClean="0">
                <a:latin typeface="+mj-ea"/>
              </a:rPr>
              <a:t>                </a:t>
            </a:r>
            <a:r>
              <a:rPr lang="en-US" altLang="zh-TW" dirty="0" smtClean="0">
                <a:latin typeface="+mj-ea"/>
              </a:rPr>
              <a:t>(</a:t>
            </a:r>
            <a:r>
              <a:rPr lang="zh-TW" altLang="en-US" dirty="0" smtClean="0">
                <a:latin typeface="+mj-ea"/>
              </a:rPr>
              <a:t>如果超過</a:t>
            </a:r>
            <a:r>
              <a:rPr lang="en-US" altLang="zh-TW" dirty="0" smtClean="0">
                <a:latin typeface="+mj-ea"/>
              </a:rPr>
              <a:t>38℃</a:t>
            </a:r>
            <a:r>
              <a:rPr lang="zh-TW" altLang="en-US" dirty="0" smtClean="0">
                <a:latin typeface="+mj-ea"/>
              </a:rPr>
              <a:t>，就順便帶書包喔！</a:t>
            </a:r>
            <a:r>
              <a:rPr lang="en-US" altLang="zh-TW" dirty="0" smtClean="0">
                <a:latin typeface="+mj-ea"/>
              </a:rPr>
              <a:t>)</a:t>
            </a:r>
          </a:p>
          <a:p>
            <a:pPr algn="l"/>
            <a:r>
              <a:rPr lang="zh-TW" altLang="en-US" dirty="0" smtClean="0">
                <a:latin typeface="+mj-ea"/>
              </a:rPr>
              <a:t>護理</a:t>
            </a:r>
            <a:r>
              <a:rPr lang="zh-TW" altLang="en-US" dirty="0">
                <a:latin typeface="+mj-ea"/>
              </a:rPr>
              <a:t>師：</a:t>
            </a:r>
            <a:r>
              <a:rPr lang="en-US" altLang="zh-TW" dirty="0">
                <a:latin typeface="+mj-ea"/>
              </a:rPr>
              <a:t>(</a:t>
            </a:r>
            <a:r>
              <a:rPr lang="zh-TW" altLang="en-US" dirty="0">
                <a:latin typeface="+mj-ea"/>
              </a:rPr>
              <a:t>打電話至</a:t>
            </a:r>
            <a:r>
              <a:rPr lang="en-US" altLang="zh-TW" dirty="0">
                <a:latin typeface="+mj-ea"/>
              </a:rPr>
              <a:t>304)</a:t>
            </a:r>
          </a:p>
          <a:p>
            <a:pPr algn="l"/>
            <a:r>
              <a:rPr lang="zh-TW" altLang="en-US" dirty="0">
                <a:latin typeface="+mj-ea"/>
              </a:rPr>
              <a:t>                王老師，衛生組長</a:t>
            </a:r>
            <a:r>
              <a:rPr lang="en-US" altLang="zh-TW" dirty="0">
                <a:latin typeface="+mj-ea"/>
              </a:rPr>
              <a:t>(</a:t>
            </a:r>
            <a:r>
              <a:rPr lang="zh-TW" altLang="en-US" dirty="0">
                <a:latin typeface="+mj-ea"/>
              </a:rPr>
              <a:t>學務處</a:t>
            </a:r>
            <a:r>
              <a:rPr lang="en-US" altLang="zh-TW" dirty="0">
                <a:latin typeface="+mj-ea"/>
              </a:rPr>
              <a:t>)</a:t>
            </a:r>
            <a:r>
              <a:rPr lang="zh-TW" altLang="en-US" dirty="0">
                <a:latin typeface="+mj-ea"/>
              </a:rPr>
              <a:t>會去接近平，</a:t>
            </a:r>
            <a:endParaRPr lang="en-US" altLang="zh-TW" dirty="0">
              <a:latin typeface="+mj-ea"/>
            </a:endParaRPr>
          </a:p>
          <a:p>
            <a:pPr algn="l"/>
            <a:r>
              <a:rPr lang="zh-TW" altLang="en-US" dirty="0">
                <a:latin typeface="+mj-ea"/>
              </a:rPr>
              <a:t>                請近</a:t>
            </a:r>
            <a:r>
              <a:rPr lang="zh-TW" altLang="en-US" dirty="0" smtClean="0">
                <a:latin typeface="+mj-ea"/>
              </a:rPr>
              <a:t>平在教</a:t>
            </a:r>
            <a:r>
              <a:rPr lang="zh-TW" altLang="en-US" dirty="0">
                <a:latin typeface="+mj-ea"/>
              </a:rPr>
              <a:t>室外走廊等一下。</a:t>
            </a:r>
            <a:endParaRPr lang="en-US" altLang="zh-TW" dirty="0">
              <a:latin typeface="+mj-ea"/>
            </a:endParaRPr>
          </a:p>
          <a:p>
            <a:pPr algn="l"/>
            <a:r>
              <a:rPr lang="zh-TW" altLang="en-US" dirty="0">
                <a:latin typeface="+mj-ea"/>
              </a:rPr>
              <a:t>                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健康中心</a:t>
            </a:r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362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264892"/>
            <a:ext cx="7916333" cy="1905000"/>
          </a:xfrm>
        </p:spPr>
        <p:txBody>
          <a:bodyPr/>
          <a:lstStyle/>
          <a:p>
            <a:pPr algn="l"/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sz="6000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</a:t>
            </a:r>
            <a:r>
              <a:rPr lang="zh-TW" altLang="en-US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體溫</a:t>
            </a:r>
            <a:r>
              <a:rPr lang="zh-TW" altLang="en-US" dirty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異常與通報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69462" y="2420264"/>
            <a:ext cx="8322538" cy="4400862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護理</a:t>
            </a:r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師：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近平同學！你還好嗎？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先坐著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休息一下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帶至隔離區域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</a:p>
          <a:p>
            <a:pPr algn="l"/>
            <a:r>
              <a:rPr lang="zh-TW" altLang="en-US" b="1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護理</a:t>
            </a:r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師：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近平同學！我再幫你量一次體溫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……38.5℃</a:t>
            </a: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你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放寒假到現在有沒有出國玩啊？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你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的家人有沒有從國外回來的呢？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     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……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別擔心，好好休息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護理</a:t>
            </a:r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師：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打電話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，學生發燒，您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先聯絡家長來接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孩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子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就醫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！請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家長在警衛室外等待，我們會帶他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下去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好，謝謝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健康中心</a:t>
            </a:r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04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264892"/>
            <a:ext cx="7916333" cy="1905000"/>
          </a:xfrm>
        </p:spPr>
        <p:txBody>
          <a:bodyPr/>
          <a:lstStyle/>
          <a:p>
            <a:pPr algn="l"/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sz="6000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</a:t>
            </a:r>
            <a:r>
              <a:rPr lang="zh-TW" altLang="en-US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體溫</a:t>
            </a:r>
            <a:r>
              <a:rPr lang="zh-TW" altLang="en-US" dirty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異常與通報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69462" y="2348024"/>
            <a:ext cx="8135257" cy="4509975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王老師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打電話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近平爸爸嗎？我是文亮老師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，剛剛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幫近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平  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量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體溫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……</a:t>
            </a:r>
          </a:p>
          <a:p>
            <a:pPr algn="l"/>
            <a:endParaRPr lang="en-US" altLang="zh-TW" b="1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b="1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王</a:t>
            </a:r>
            <a:r>
              <a:rPr lang="zh-TW" altLang="en-US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老師</a:t>
            </a:r>
            <a:r>
              <a:rPr lang="en-US" altLang="zh-TW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：</a:t>
            </a:r>
            <a:r>
              <a:rPr lang="en-US" altLang="zh-TW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掛電話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各位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同學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！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我們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到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走廊用肥皂好好洗手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一分鐘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老師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要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幫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教室消毒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等等一起到運動角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川堂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去活動活動！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教室漂白水異味消散再帶回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304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班級教室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0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D161BF8-2608-47B9-885A-40ADD38222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0" y="0"/>
            <a:ext cx="3682181" cy="6858000"/>
            <a:chOff x="8509819" y="0"/>
            <a:chExt cx="3682181" cy="685800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FD51F59-261C-4B1D-9AEB-6BC86DA353A1}"/>
                </a:ext>
              </a:extLst>
            </p:cNvPr>
            <p:cNvSpPr/>
            <p:nvPr/>
          </p:nvSpPr>
          <p:spPr>
            <a:xfrm>
              <a:off x="8509819" y="0"/>
              <a:ext cx="3682181" cy="6858000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15">
              <a:extLst>
                <a:ext uri="{FF2B5EF4-FFF2-40B4-BE49-F238E27FC236}">
                  <a16:creationId xmlns:a16="http://schemas.microsoft.com/office/drawing/2014/main" id="{63373CA6-3305-41A4-9FC5-10C92F471499}"/>
                </a:ext>
              </a:extLst>
            </p:cNvPr>
            <p:cNvGrpSpPr/>
            <p:nvPr/>
          </p:nvGrpSpPr>
          <p:grpSpPr>
            <a:xfrm rot="16200000" flipH="1">
              <a:off x="8482995" y="729806"/>
              <a:ext cx="774914" cy="200259"/>
              <a:chOff x="852408" y="3745351"/>
              <a:chExt cx="1379350" cy="356462"/>
            </a:xfrm>
          </p:grpSpPr>
          <p:sp>
            <p:nvSpPr>
              <p:cNvPr id="7" name="椭圆 16">
                <a:extLst>
                  <a:ext uri="{FF2B5EF4-FFF2-40B4-BE49-F238E27FC236}">
                    <a16:creationId xmlns:a16="http://schemas.microsoft.com/office/drawing/2014/main" id="{AA2C46E9-0BE1-48B3-9FC5-3B5B9C559BBD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椭圆 17">
                <a:extLst>
                  <a:ext uri="{FF2B5EF4-FFF2-40B4-BE49-F238E27FC236}">
                    <a16:creationId xmlns:a16="http://schemas.microsoft.com/office/drawing/2014/main" id="{659202B2-D186-4E23-B985-A19B75C9C6DB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18">
                <a:extLst>
                  <a:ext uri="{FF2B5EF4-FFF2-40B4-BE49-F238E27FC236}">
                    <a16:creationId xmlns:a16="http://schemas.microsoft.com/office/drawing/2014/main" id="{E2DD3F9E-9DAD-4D0C-920D-8FF041938CEE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19">
              <a:extLst>
                <a:ext uri="{FF2B5EF4-FFF2-40B4-BE49-F238E27FC236}">
                  <a16:creationId xmlns:a16="http://schemas.microsoft.com/office/drawing/2014/main" id="{C27D4CBA-F603-436E-80AA-C743A49EEAFD}"/>
                </a:ext>
              </a:extLst>
            </p:cNvPr>
            <p:cNvGrpSpPr/>
            <p:nvPr/>
          </p:nvGrpSpPr>
          <p:grpSpPr>
            <a:xfrm rot="16200000" flipH="1">
              <a:off x="11432671" y="6083169"/>
              <a:ext cx="774914" cy="200259"/>
              <a:chOff x="852408" y="3745351"/>
              <a:chExt cx="1379350" cy="356462"/>
            </a:xfrm>
          </p:grpSpPr>
          <p:sp>
            <p:nvSpPr>
              <p:cNvPr id="11" name="椭圆 20">
                <a:extLst>
                  <a:ext uri="{FF2B5EF4-FFF2-40B4-BE49-F238E27FC236}">
                    <a16:creationId xmlns:a16="http://schemas.microsoft.com/office/drawing/2014/main" id="{B5B68785-2C6F-4114-813D-BFC68235FCE8}"/>
                  </a:ext>
                </a:extLst>
              </p:cNvPr>
              <p:cNvSpPr/>
              <p:nvPr/>
            </p:nvSpPr>
            <p:spPr>
              <a:xfrm>
                <a:off x="852408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21">
                <a:extLst>
                  <a:ext uri="{FF2B5EF4-FFF2-40B4-BE49-F238E27FC236}">
                    <a16:creationId xmlns:a16="http://schemas.microsoft.com/office/drawing/2014/main" id="{6894122E-0C96-4E8A-9C7C-D81151FA1BEA}"/>
                  </a:ext>
                </a:extLst>
              </p:cNvPr>
              <p:cNvSpPr/>
              <p:nvPr/>
            </p:nvSpPr>
            <p:spPr>
              <a:xfrm>
                <a:off x="1363852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22">
                <a:extLst>
                  <a:ext uri="{FF2B5EF4-FFF2-40B4-BE49-F238E27FC236}">
                    <a16:creationId xmlns:a16="http://schemas.microsoft.com/office/drawing/2014/main" id="{9C7726DD-47F7-4B66-91F9-5CA0628030B3}"/>
                  </a:ext>
                </a:extLst>
              </p:cNvPr>
              <p:cNvSpPr/>
              <p:nvPr/>
            </p:nvSpPr>
            <p:spPr>
              <a:xfrm>
                <a:off x="1875296" y="3745351"/>
                <a:ext cx="356462" cy="35646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41090" y="141514"/>
            <a:ext cx="9044624" cy="2028378"/>
          </a:xfrm>
        </p:spPr>
        <p:txBody>
          <a:bodyPr>
            <a:noAutofit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狀況</a:t>
            </a:r>
            <a:r>
              <a:rPr lang="zh-TW" altLang="en-US" dirty="0">
                <a:latin typeface="文鼎特明" panose="02020909000000000000" pitchFamily="49" charset="-120"/>
                <a:ea typeface="文鼎特明" panose="02020909000000000000" pitchFamily="49" charset="-120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早自習體溫量測</a:t>
            </a:r>
            <a:r>
              <a:rPr lang="en-US" altLang="zh-TW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</a:br>
            <a:r>
              <a:rPr lang="zh-TW" altLang="en-US" dirty="0" smtClean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重點 預防</a:t>
            </a:r>
            <a:r>
              <a:rPr lang="zh-TW" altLang="en-US" dirty="0">
                <a:solidFill>
                  <a:srgbClr val="7BA5A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性措施與宣導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69462" y="2826997"/>
            <a:ext cx="8135257" cy="3356089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學務處主任：各位同學，你們都好厲害！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可以把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教室徹底消毒啊！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剛剛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近平同學已經和爸爸去看醫生了，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我們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戴好口罩，完成消毒，勤洗手！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等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醫院檢查結果出來，會通知學校！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我們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不必太擔心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，如果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身體有不舒服，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一定</a:t>
            </a: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要立刻告訴老師喔！</a:t>
            </a:r>
            <a:endParaRPr lang="en-US" altLang="zh-TW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15" name="副標題 2"/>
          <p:cNvSpPr txBox="1">
            <a:spLocks/>
          </p:cNvSpPr>
          <p:nvPr/>
        </p:nvSpPr>
        <p:spPr>
          <a:xfrm>
            <a:off x="682172" y="2348025"/>
            <a:ext cx="2852057" cy="583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地點：</a:t>
            </a:r>
            <a:r>
              <a:rPr lang="en-US" altLang="zh-TW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304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班級教室</a:t>
            </a:r>
            <a:endParaRPr lang="en-US" altLang="zh-TW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algn="l"/>
            <a:endParaRPr lang="zh-TW" altLang="en-US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900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2FB5B72-1AC1-4247-B769-515F522214B3}"/>
              </a:ext>
            </a:extLst>
          </p:cNvPr>
          <p:cNvGrpSpPr/>
          <p:nvPr/>
        </p:nvGrpSpPr>
        <p:grpSpPr>
          <a:xfrm>
            <a:off x="10233710" y="-1853794"/>
            <a:ext cx="3757545" cy="9831950"/>
            <a:chOff x="10233710" y="-1853794"/>
            <a:chExt cx="3757545" cy="9831950"/>
          </a:xfrm>
        </p:grpSpPr>
        <p:sp>
          <p:nvSpPr>
            <p:cNvPr id="25" name="双波形 24">
              <a:extLst>
                <a:ext uri="{FF2B5EF4-FFF2-40B4-BE49-F238E27FC236}">
                  <a16:creationId xmlns:a16="http://schemas.microsoft.com/office/drawing/2014/main" id="{A262EE6E-3F19-439E-99BC-D0CB3ADDF266}"/>
                </a:ext>
              </a:extLst>
            </p:cNvPr>
            <p:cNvSpPr/>
            <p:nvPr/>
          </p:nvSpPr>
          <p:spPr>
            <a:xfrm rot="14961266">
              <a:off x="8476608" y="-96692"/>
              <a:ext cx="6810949" cy="3296745"/>
            </a:xfrm>
            <a:prstGeom prst="doubleWave">
              <a:avLst>
                <a:gd name="adj1" fmla="val 12500"/>
                <a:gd name="adj2" fmla="val -3109"/>
              </a:avLst>
            </a:prstGeom>
            <a:solidFill>
              <a:srgbClr val="FBD77F"/>
            </a:solidFill>
            <a:ln>
              <a:noFill/>
            </a:ln>
            <a:effectLst>
              <a:outerShdw blurRad="139700" dist="1143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C7020D95-C0E6-4AF4-9C18-52036745A30D}"/>
                </a:ext>
              </a:extLst>
            </p:cNvPr>
            <p:cNvSpPr/>
            <p:nvPr/>
          </p:nvSpPr>
          <p:spPr>
            <a:xfrm>
              <a:off x="10790855" y="2763219"/>
              <a:ext cx="3200400" cy="5214937"/>
            </a:xfrm>
            <a:prstGeom prst="ellipse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双波形 27">
            <a:extLst>
              <a:ext uri="{FF2B5EF4-FFF2-40B4-BE49-F238E27FC236}">
                <a16:creationId xmlns:a16="http://schemas.microsoft.com/office/drawing/2014/main" id="{719564F2-77FD-4BDC-B498-C764DEABEEBD}"/>
              </a:ext>
            </a:extLst>
          </p:cNvPr>
          <p:cNvSpPr/>
          <p:nvPr/>
        </p:nvSpPr>
        <p:spPr>
          <a:xfrm rot="16200000">
            <a:off x="-4031183" y="1650279"/>
            <a:ext cx="8193566" cy="2714012"/>
          </a:xfrm>
          <a:prstGeom prst="doubleWave">
            <a:avLst>
              <a:gd name="adj1" fmla="val 10551"/>
              <a:gd name="adj2" fmla="val -3109"/>
            </a:avLst>
          </a:prstGeom>
          <a:solidFill>
            <a:srgbClr val="7BA5A0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双波形 28">
            <a:extLst>
              <a:ext uri="{FF2B5EF4-FFF2-40B4-BE49-F238E27FC236}">
                <a16:creationId xmlns:a16="http://schemas.microsoft.com/office/drawing/2014/main" id="{BFD110F7-8BE9-4848-ADFE-B0C8669B0E6D}"/>
              </a:ext>
            </a:extLst>
          </p:cNvPr>
          <p:cNvSpPr/>
          <p:nvPr/>
        </p:nvSpPr>
        <p:spPr>
          <a:xfrm rot="2228961">
            <a:off x="-3311363" y="4857058"/>
            <a:ext cx="10024757" cy="5142480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357BDB2-9536-4B59-BBEF-DF28E9D27996}"/>
              </a:ext>
            </a:extLst>
          </p:cNvPr>
          <p:cNvSpPr/>
          <p:nvPr/>
        </p:nvSpPr>
        <p:spPr>
          <a:xfrm>
            <a:off x="2340476" y="687619"/>
            <a:ext cx="3275308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dist">
              <a:defRPr/>
            </a:pPr>
            <a:r>
              <a:rPr lang="zh-TW" altLang="en-US" sz="4400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演練項目</a:t>
            </a:r>
            <a:endParaRPr sz="4400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C3FCC49A-E119-40A8-8382-D2B1CB8FF57B}"/>
              </a:ext>
            </a:extLst>
          </p:cNvPr>
          <p:cNvGrpSpPr/>
          <p:nvPr/>
        </p:nvGrpSpPr>
        <p:grpSpPr>
          <a:xfrm>
            <a:off x="3833187" y="2047252"/>
            <a:ext cx="6686051" cy="623248"/>
            <a:chOff x="644707" y="2911941"/>
            <a:chExt cx="6686051" cy="623248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4C8B453-430E-46F7-8494-1A75E89C419D}"/>
                </a:ext>
              </a:extLst>
            </p:cNvPr>
            <p:cNvSpPr/>
            <p:nvPr/>
          </p:nvSpPr>
          <p:spPr>
            <a:xfrm>
              <a:off x="644707" y="3017331"/>
              <a:ext cx="2588217" cy="4385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en-US" altLang="zh-CN" sz="2400" spc="2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三极极黑简体" panose="00000505000000000000" pitchFamily="2" charset="-122"/>
                  <a:ea typeface="三极极黑简体" panose="00000505000000000000" pitchFamily="2" charset="-122"/>
                  <a:cs typeface="+mn-ea"/>
                  <a:sym typeface="+mn-lt"/>
                </a:rPr>
                <a:t>Part 01</a:t>
              </a:r>
              <a:endParaRPr sz="2400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B443AD6-E209-47C7-AE58-78159DE96EBE}"/>
                </a:ext>
              </a:extLst>
            </p:cNvPr>
            <p:cNvSpPr/>
            <p:nvPr/>
          </p:nvSpPr>
          <p:spPr>
            <a:xfrm>
              <a:off x="2628943" y="2911941"/>
              <a:ext cx="4701815" cy="62324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zh-TW" altLang="en-US" sz="3600" b="1" spc="2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文鼎特明" panose="02020909000000000000" pitchFamily="49" charset="-120"/>
                  <a:ea typeface="文鼎特明" panose="02020909000000000000" pitchFamily="49" charset="-120"/>
                  <a:cs typeface="+mn-ea"/>
                  <a:sym typeface="+mn-lt"/>
                </a:rPr>
                <a:t>活動中心發燒篩檢站</a:t>
              </a:r>
              <a:endParaRPr lang="en-US" sz="36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527A982-1A11-4720-BD7C-1B35C9BF18C0}"/>
              </a:ext>
            </a:extLst>
          </p:cNvPr>
          <p:cNvGrpSpPr/>
          <p:nvPr/>
        </p:nvGrpSpPr>
        <p:grpSpPr>
          <a:xfrm>
            <a:off x="3833187" y="2965180"/>
            <a:ext cx="7050590" cy="623248"/>
            <a:chOff x="609015" y="2943504"/>
            <a:chExt cx="7050590" cy="623248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C34C1921-6703-4FEB-BB72-CB0752CDC140}"/>
                </a:ext>
              </a:extLst>
            </p:cNvPr>
            <p:cNvSpPr/>
            <p:nvPr/>
          </p:nvSpPr>
          <p:spPr>
            <a:xfrm>
              <a:off x="609015" y="3071697"/>
              <a:ext cx="2588217" cy="438582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en-US" altLang="zh-CN" sz="2400" spc="22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三极极黑简体" panose="00000505000000000000" pitchFamily="2" charset="-122"/>
                  <a:ea typeface="三极极黑简体" panose="00000505000000000000" pitchFamily="2" charset="-122"/>
                  <a:cs typeface="+mn-ea"/>
                  <a:sym typeface="+mn-lt"/>
                </a:rPr>
                <a:t>Part 02</a:t>
              </a:r>
              <a:endParaRPr sz="2400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F271D2CE-0820-4462-AA50-BBF83B670CF1}"/>
                </a:ext>
              </a:extLst>
            </p:cNvPr>
            <p:cNvSpPr/>
            <p:nvPr/>
          </p:nvSpPr>
          <p:spPr>
            <a:xfrm>
              <a:off x="2279859" y="2943504"/>
              <a:ext cx="5379746" cy="623248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zh-TW" altLang="en-US" sz="3600" b="1" spc="225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文鼎特明" panose="02020909000000000000" pitchFamily="49" charset="-120"/>
                  <a:ea typeface="文鼎特明" panose="02020909000000000000" pitchFamily="49" charset="-120"/>
                  <a:cs typeface="+mn-ea"/>
                  <a:sym typeface="+mn-lt"/>
                </a:rPr>
                <a:t>藝文中心發燒篩檢站</a:t>
              </a:r>
              <a:endParaRPr lang="en-US" sz="36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endParaRPr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46F39CED-E417-4D18-9031-F17B903C39DE}"/>
              </a:ext>
            </a:extLst>
          </p:cNvPr>
          <p:cNvSpPr/>
          <p:nvPr/>
        </p:nvSpPr>
        <p:spPr>
          <a:xfrm>
            <a:off x="3825570" y="3963553"/>
            <a:ext cx="2588217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CN" sz="2400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Part 03</a:t>
            </a:r>
            <a:endParaRPr sz="2400" spc="225" dirty="0">
              <a:solidFill>
                <a:schemeClr val="tx1">
                  <a:lumMod val="85000"/>
                  <a:lumOff val="15000"/>
                </a:schemeClr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C8D7F9B-153D-48A2-9920-5057209A07CC}"/>
              </a:ext>
            </a:extLst>
          </p:cNvPr>
          <p:cNvSpPr/>
          <p:nvPr/>
        </p:nvSpPr>
        <p:spPr>
          <a:xfrm>
            <a:off x="3833187" y="4856536"/>
            <a:ext cx="2588217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altLang="zh-CN" sz="2400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Part 04</a:t>
            </a:r>
            <a:endParaRPr sz="2400" spc="225" dirty="0">
              <a:solidFill>
                <a:schemeClr val="tx1">
                  <a:lumMod val="85000"/>
                  <a:lumOff val="15000"/>
                </a:schemeClr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C00EC32-CEE4-46B9-AEA3-B1CD43666248}"/>
              </a:ext>
            </a:extLst>
          </p:cNvPr>
          <p:cNvSpPr/>
          <p:nvPr/>
        </p:nvSpPr>
        <p:spPr>
          <a:xfrm>
            <a:off x="5815375" y="4801496"/>
            <a:ext cx="4331994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36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早自習量測體溫及</a:t>
            </a:r>
            <a:endParaRPr lang="en-US" altLang="zh-TW" sz="36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/>
            <a:r>
              <a:rPr lang="zh-TW" altLang="en-US" sz="36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發現</a:t>
            </a:r>
            <a:r>
              <a:rPr lang="zh-TW" altLang="en-US" sz="36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體溫異常個案</a:t>
            </a:r>
            <a:endParaRPr lang="en-US" sz="36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271D2CE-0820-4462-AA50-BBF83B670CF1}"/>
              </a:ext>
            </a:extLst>
          </p:cNvPr>
          <p:cNvSpPr/>
          <p:nvPr/>
        </p:nvSpPr>
        <p:spPr>
          <a:xfrm>
            <a:off x="5815375" y="3893081"/>
            <a:ext cx="4757058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36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警衛室</a:t>
            </a:r>
            <a:r>
              <a:rPr lang="zh-TW" altLang="en-US" sz="36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訪客進入流程</a:t>
            </a:r>
            <a:endParaRPr lang="en-US" altLang="zh-TW" sz="36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56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7FCE17D7-D32A-404E-8876-0AB386E4D0A9}"/>
              </a:ext>
            </a:extLst>
          </p:cNvPr>
          <p:cNvGrpSpPr/>
          <p:nvPr/>
        </p:nvGrpSpPr>
        <p:grpSpPr>
          <a:xfrm>
            <a:off x="5663278" y="2961476"/>
            <a:ext cx="774914" cy="200259"/>
            <a:chOff x="852408" y="3745351"/>
            <a:chExt cx="1379350" cy="35646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6AF9B1A-97D1-4708-962D-3B1307C7A739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491FA76-6733-4D8E-8D1D-98C1D0D682EB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39B6DE7-7A40-4579-9864-B7E6883CDB6D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双波形 12">
            <a:extLst>
              <a:ext uri="{FF2B5EF4-FFF2-40B4-BE49-F238E27FC236}">
                <a16:creationId xmlns:a16="http://schemas.microsoft.com/office/drawing/2014/main" id="{24BC6EC7-4D09-4EB4-90D2-FB7021BB8873}"/>
              </a:ext>
            </a:extLst>
          </p:cNvPr>
          <p:cNvSpPr/>
          <p:nvPr/>
        </p:nvSpPr>
        <p:spPr>
          <a:xfrm rot="2696221">
            <a:off x="-4409184" y="2680349"/>
            <a:ext cx="12564333" cy="6008275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7057C9-61C6-4790-981B-D3C1B08E883B}"/>
              </a:ext>
            </a:extLst>
          </p:cNvPr>
          <p:cNvSpPr/>
          <p:nvPr/>
        </p:nvSpPr>
        <p:spPr>
          <a:xfrm>
            <a:off x="-164685" y="3585694"/>
            <a:ext cx="3452315" cy="26237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16600" b="1" spc="225" dirty="0" smtClean="0">
                <a:solidFill>
                  <a:srgbClr val="AAC6C3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05</a:t>
            </a:r>
            <a:endParaRPr sz="16600" b="1" spc="225" dirty="0">
              <a:solidFill>
                <a:srgbClr val="AAC6C3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15" name="双波形 14">
            <a:extLst>
              <a:ext uri="{FF2B5EF4-FFF2-40B4-BE49-F238E27FC236}">
                <a16:creationId xmlns:a16="http://schemas.microsoft.com/office/drawing/2014/main" id="{F097C902-E182-4934-A690-B2B593B9750F}"/>
              </a:ext>
            </a:extLst>
          </p:cNvPr>
          <p:cNvSpPr/>
          <p:nvPr/>
        </p:nvSpPr>
        <p:spPr>
          <a:xfrm rot="14568640">
            <a:off x="9029646" y="-219061"/>
            <a:ext cx="6562026" cy="2820437"/>
          </a:xfrm>
          <a:prstGeom prst="doubleWave">
            <a:avLst>
              <a:gd name="adj1" fmla="val 9058"/>
              <a:gd name="adj2" fmla="val -4864"/>
            </a:avLst>
          </a:prstGeom>
          <a:solidFill>
            <a:srgbClr val="9BBBB7"/>
          </a:solidFill>
          <a:ln>
            <a:noFill/>
          </a:ln>
          <a:effectLst>
            <a:outerShdw blurRad="177800" dist="1016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3445285" y="854826"/>
            <a:ext cx="7044513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TW" altLang="en-US" sz="54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</a:rPr>
              <a:t>課後社團、課後</a:t>
            </a: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</a:rPr>
              <a:t>班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</a:endParaRPr>
          </a:p>
          <a:p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</a:rPr>
              <a:t>課後</a:t>
            </a:r>
            <a:r>
              <a:rPr lang="zh-TW" altLang="en-US" sz="54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</a:rPr>
              <a:t>補救</a:t>
            </a: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</a:rPr>
              <a:t>教學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</a:endParaRPr>
          </a:p>
        </p:txBody>
      </p:sp>
      <p:sp>
        <p:nvSpPr>
          <p:cNvPr id="11" name="Rectangle 66">
            <a:extLst>
              <a:ext uri="{FF2B5EF4-FFF2-40B4-BE49-F238E27FC236}">
                <a16:creationId xmlns:a16="http://schemas.microsoft.com/office/drawing/2014/main" id="{8353F4A6-E34F-4E1C-A947-5E691B2D99B6}"/>
              </a:ext>
            </a:extLst>
          </p:cNvPr>
          <p:cNvSpPr/>
          <p:nvPr/>
        </p:nvSpPr>
        <p:spPr>
          <a:xfrm>
            <a:off x="5704539" y="3161735"/>
            <a:ext cx="581401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 rtl="0">
              <a:lnSpc>
                <a:spcPct val="150000"/>
              </a:lnSpc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情境演練重點</a:t>
            </a:r>
            <a:endParaRPr lang="en-US" altLang="zh-TW" sz="2400" kern="12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 rtl="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先洗手再進教室</a:t>
            </a:r>
            <a:endParaRPr lang="en-US" altLang="zh-TW" sz="24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測量額溫</a:t>
            </a:r>
            <a:r>
              <a:rPr lang="en-US" altLang="zh-TW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  <a:cs typeface="Open Sans Light" panose="020B0306030504020204" pitchFamily="34" charset="0"/>
              </a:rPr>
              <a:t>(</a:t>
            </a:r>
            <a:r>
              <a:rPr lang="zh-TW" altLang="en-US" sz="24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二</a:t>
            </a:r>
            <a:r>
              <a:rPr lang="zh-TW" altLang="en-US" sz="24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間教室共用一個額溫</a:t>
            </a:r>
            <a:r>
              <a:rPr lang="zh-TW" altLang="en-US" sz="24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槍</a:t>
            </a:r>
            <a:r>
              <a:rPr lang="en-US" altLang="zh-TW" sz="24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)</a:t>
            </a:r>
            <a:endParaRPr lang="en-US" altLang="zh-TW" sz="2400" kern="12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中明" panose="02020609000000000000" pitchFamily="49" charset="-120"/>
              <a:ea typeface="文鼎中明" panose="02020609000000000000" pitchFamily="49" charset="-120"/>
              <a:cs typeface="Open Sans Light" panose="020B0306030504020204" pitchFamily="34" charset="0"/>
            </a:endParaRPr>
          </a:p>
          <a:p>
            <a:pPr defTabSz="182880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體溫異常通報及處理流程</a:t>
            </a:r>
            <a:endParaRPr lang="en-US" altLang="zh-TW" sz="2400" kern="12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  <a:p>
            <a:pPr defTabSz="1828800" rtl="0"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   </a:t>
            </a:r>
            <a:r>
              <a:rPr lang="en-US" altLang="zh-TW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-</a:t>
            </a:r>
            <a:r>
              <a:rPr lang="zh-TW" altLang="en-US" sz="24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課後環境消毒</a:t>
            </a:r>
            <a:endParaRPr lang="en-US" altLang="zh-TW" sz="2400" noProof="1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1016561" y="6203935"/>
            <a:ext cx="10268606" cy="545354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noProof="1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每間教室配發</a:t>
            </a:r>
            <a:r>
              <a:rPr lang="zh-TW" altLang="en-US" sz="2000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酒精噴瓶一瓶、漂白水噴瓶一瓶、抹布</a:t>
            </a:r>
            <a:r>
              <a:rPr lang="zh-TW" altLang="en-US" sz="2000" dirty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二條、手套一雙及小水桶一個。</a:t>
            </a:r>
            <a:r>
              <a:rPr lang="en-US" altLang="zh-TW" sz="2000" dirty="0" smtClean="0">
                <a:solidFill>
                  <a:srgbClr val="FF0000"/>
                </a:solidFill>
                <a:latin typeface="文鼎中鋼筆行楷" panose="03000600000000000000" pitchFamily="66" charset="-120"/>
                <a:ea typeface="文鼎中鋼筆行楷" panose="03000600000000000000" pitchFamily="66" charset="-120"/>
              </a:rPr>
              <a:t>)</a:t>
            </a:r>
            <a:endParaRPr lang="en-US" altLang="zh-TW" sz="2000" dirty="0">
              <a:solidFill>
                <a:srgbClr val="FF0000"/>
              </a:solidFill>
              <a:latin typeface="文鼎中鋼筆行楷" panose="03000600000000000000" pitchFamily="66" charset="-120"/>
              <a:ea typeface="文鼎中鋼筆行楷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64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2FB5B72-1AC1-4247-B769-515F522214B3}"/>
              </a:ext>
            </a:extLst>
          </p:cNvPr>
          <p:cNvGrpSpPr/>
          <p:nvPr/>
        </p:nvGrpSpPr>
        <p:grpSpPr>
          <a:xfrm>
            <a:off x="10233710" y="-1853794"/>
            <a:ext cx="3757545" cy="9831950"/>
            <a:chOff x="10233710" y="-1853794"/>
            <a:chExt cx="3757545" cy="9831950"/>
          </a:xfrm>
        </p:grpSpPr>
        <p:sp>
          <p:nvSpPr>
            <p:cNvPr id="25" name="双波形 24">
              <a:extLst>
                <a:ext uri="{FF2B5EF4-FFF2-40B4-BE49-F238E27FC236}">
                  <a16:creationId xmlns:a16="http://schemas.microsoft.com/office/drawing/2014/main" id="{A262EE6E-3F19-439E-99BC-D0CB3ADDF266}"/>
                </a:ext>
              </a:extLst>
            </p:cNvPr>
            <p:cNvSpPr/>
            <p:nvPr/>
          </p:nvSpPr>
          <p:spPr>
            <a:xfrm rot="14961266">
              <a:off x="8476608" y="-96692"/>
              <a:ext cx="6810949" cy="3296745"/>
            </a:xfrm>
            <a:prstGeom prst="doubleWave">
              <a:avLst>
                <a:gd name="adj1" fmla="val 12500"/>
                <a:gd name="adj2" fmla="val -3109"/>
              </a:avLst>
            </a:prstGeom>
            <a:solidFill>
              <a:srgbClr val="FBD77F"/>
            </a:solidFill>
            <a:ln>
              <a:noFill/>
            </a:ln>
            <a:effectLst>
              <a:outerShdw blurRad="139700" dist="1143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C7020D95-C0E6-4AF4-9C18-52036745A30D}"/>
                </a:ext>
              </a:extLst>
            </p:cNvPr>
            <p:cNvSpPr/>
            <p:nvPr/>
          </p:nvSpPr>
          <p:spPr>
            <a:xfrm>
              <a:off x="10790855" y="2763219"/>
              <a:ext cx="3200400" cy="5214937"/>
            </a:xfrm>
            <a:prstGeom prst="ellipse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双波形 27">
            <a:extLst>
              <a:ext uri="{FF2B5EF4-FFF2-40B4-BE49-F238E27FC236}">
                <a16:creationId xmlns:a16="http://schemas.microsoft.com/office/drawing/2014/main" id="{719564F2-77FD-4BDC-B498-C764DEABEEBD}"/>
              </a:ext>
            </a:extLst>
          </p:cNvPr>
          <p:cNvSpPr/>
          <p:nvPr/>
        </p:nvSpPr>
        <p:spPr>
          <a:xfrm rot="16200000">
            <a:off x="-4031183" y="1650279"/>
            <a:ext cx="8193566" cy="2714012"/>
          </a:xfrm>
          <a:prstGeom prst="doubleWave">
            <a:avLst>
              <a:gd name="adj1" fmla="val 10551"/>
              <a:gd name="adj2" fmla="val -3109"/>
            </a:avLst>
          </a:prstGeom>
          <a:solidFill>
            <a:srgbClr val="7BA5A0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双波形 28">
            <a:extLst>
              <a:ext uri="{FF2B5EF4-FFF2-40B4-BE49-F238E27FC236}">
                <a16:creationId xmlns:a16="http://schemas.microsoft.com/office/drawing/2014/main" id="{BFD110F7-8BE9-4848-ADFE-B0C8669B0E6D}"/>
              </a:ext>
            </a:extLst>
          </p:cNvPr>
          <p:cNvSpPr/>
          <p:nvPr/>
        </p:nvSpPr>
        <p:spPr>
          <a:xfrm rot="2228961">
            <a:off x="-3311363" y="4857058"/>
            <a:ext cx="10024757" cy="5142480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357BDB2-9536-4B59-BBEF-DF28E9D27996}"/>
              </a:ext>
            </a:extLst>
          </p:cNvPr>
          <p:cNvSpPr/>
          <p:nvPr/>
        </p:nvSpPr>
        <p:spPr>
          <a:xfrm>
            <a:off x="1583730" y="614047"/>
            <a:ext cx="7991193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dist">
              <a:defRPr/>
            </a:pPr>
            <a:r>
              <a:rPr lang="zh-TW" altLang="en-US" sz="5400" noProof="1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體溫異常通報及處理流程</a:t>
            </a:r>
            <a:endParaRPr sz="5400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1422606" y="1769941"/>
            <a:ext cx="10769393" cy="493211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TW" altLang="en-US" sz="36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額溫超過</a:t>
            </a:r>
            <a:r>
              <a:rPr lang="en-US" altLang="zh-TW" sz="36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37</a:t>
            </a:r>
            <a:r>
              <a:rPr lang="zh-TW" altLang="en-US" sz="36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r>
              <a:rPr lang="zh-TW" altLang="en-US" sz="3600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時</a:t>
            </a:r>
            <a:endParaRPr lang="en-US" altLang="zh-TW" sz="3600" dirty="0" smtClean="0">
              <a:latin typeface="文鼎特明" panose="02020909000000000000" pitchFamily="49" charset="-120"/>
              <a:ea typeface="文鼎特明" panose="02020909000000000000" pitchFamily="49" charset="-120"/>
            </a:endParaRPr>
          </a:p>
          <a:p>
            <a:r>
              <a:rPr lang="zh-TW" altLang="en-US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</a:t>
            </a:r>
            <a:r>
              <a:rPr lang="en-US" altLang="zh-TW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16:30</a:t>
            </a:r>
            <a:r>
              <a:rPr lang="zh-TW" altLang="en-US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前→ 通知</a:t>
            </a:r>
            <a:r>
              <a:rPr lang="zh-TW" altLang="en-US" sz="36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健康中心</a:t>
            </a:r>
            <a:r>
              <a:rPr lang="en-US" altLang="zh-TW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分機</a:t>
            </a:r>
            <a:r>
              <a:rPr lang="en-US" altLang="zh-TW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825)</a:t>
            </a:r>
          </a:p>
          <a:p>
            <a:r>
              <a:rPr lang="zh-TW" altLang="en-US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</a:t>
            </a:r>
            <a:r>
              <a:rPr lang="en-US" altLang="zh-TW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16</a:t>
            </a:r>
            <a:r>
              <a:rPr lang="en-US" altLang="zh-TW" sz="36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:</a:t>
            </a:r>
            <a:r>
              <a:rPr lang="en-US" altLang="zh-TW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30</a:t>
            </a:r>
            <a:r>
              <a:rPr lang="zh-TW" altLang="en-US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後→ 通知</a:t>
            </a:r>
            <a:r>
              <a:rPr lang="zh-TW" altLang="en-US" sz="36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學務處</a:t>
            </a:r>
            <a:r>
              <a:rPr lang="en-US" altLang="zh-TW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分機</a:t>
            </a:r>
            <a:r>
              <a:rPr lang="en-US" altLang="zh-TW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820)</a:t>
            </a:r>
            <a:r>
              <a:rPr lang="zh-TW" altLang="en-US" sz="33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      </a:t>
            </a:r>
            <a:endParaRPr lang="en-US" altLang="zh-TW" sz="3300" b="1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36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  </a:t>
            </a:r>
            <a:r>
              <a:rPr lang="zh-TW" altLang="en-US" sz="28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學</a:t>
            </a:r>
            <a:r>
              <a:rPr lang="zh-TW" altLang="en-US" sz="2800" dirty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務處輪值人員如果在活動中心陪學生等家長</a:t>
            </a:r>
            <a:r>
              <a:rPr lang="zh-TW" altLang="en-US" sz="2800" dirty="0" smtClean="0">
                <a:solidFill>
                  <a:srgbClr val="FF0000"/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時→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連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繫其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他處      </a:t>
            </a:r>
            <a:endParaRPr lang="en-US" altLang="zh-TW" sz="3200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                            室</a:t>
            </a:r>
            <a:r>
              <a:rPr lang="en-US" altLang="zh-TW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(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分機</a:t>
            </a:r>
            <a:r>
              <a:rPr lang="en-US" altLang="zh-TW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810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、</a:t>
            </a:r>
            <a:r>
              <a:rPr lang="en-US" altLang="zh-TW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830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、</a:t>
            </a:r>
            <a:r>
              <a:rPr lang="en-US" altLang="zh-TW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840)</a:t>
            </a:r>
            <a:endParaRPr lang="en-US" altLang="zh-TW" sz="3600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3600" dirty="0" smtClean="0">
                <a:latin typeface="文鼎特明" panose="02020909000000000000" pitchFamily="49" charset="-120"/>
                <a:ea typeface="文鼎特明" panose="02020909000000000000" pitchFamily="49" charset="-120"/>
              </a:rPr>
              <a:t>發燒</a:t>
            </a:r>
            <a:r>
              <a:rPr lang="zh-TW" altLang="en-US" sz="36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學生</a:t>
            </a:r>
            <a:endParaRPr lang="en-US" altLang="zh-TW" sz="3600" dirty="0">
              <a:latin typeface="文鼎特明" panose="02020909000000000000" pitchFamily="49" charset="-120"/>
              <a:ea typeface="文鼎特明" panose="02020909000000000000" pitchFamily="49" charset="-120"/>
            </a:endParaRPr>
          </a:p>
          <a:p>
            <a:r>
              <a:rPr lang="zh-TW" altLang="en-US" sz="36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sz="36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由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學務處帶往</a:t>
            </a:r>
            <a:r>
              <a:rPr lang="zh-TW" altLang="en-US" sz="3600" b="1" dirty="0">
                <a:latin typeface="文鼎中明" panose="02020609000000000000" pitchFamily="49" charset="-120"/>
                <a:ea typeface="文鼎中明" panose="02020609000000000000" pitchFamily="49" charset="-120"/>
              </a:rPr>
              <a:t>活動中心休息安置區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等候家長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。</a:t>
            </a:r>
            <a:endParaRPr lang="en-US" altLang="zh-TW" sz="3200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 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家長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來時，在</a:t>
            </a:r>
            <a:r>
              <a:rPr lang="zh-TW" altLang="en-US" sz="3600" b="1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校外等候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，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由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警衛室</a:t>
            </a:r>
            <a:r>
              <a:rPr lang="en-US" altLang="zh-TW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(836)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通知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在</a:t>
            </a:r>
            <a:endParaRPr lang="en-US" altLang="zh-TW" sz="3200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  活動中心的</a:t>
            </a:r>
            <a:r>
              <a:rPr lang="zh-TW" altLang="en-US" sz="32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學務處</a:t>
            </a:r>
            <a:r>
              <a:rPr lang="zh-TW" altLang="en-US" sz="32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人員，送學生至校門口。</a:t>
            </a:r>
            <a:endParaRPr lang="en-US" altLang="zh-TW" sz="3600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886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883E6993-E725-44F0-B8B1-969CC9C12235}"/>
              </a:ext>
            </a:extLst>
          </p:cNvPr>
          <p:cNvGrpSpPr/>
          <p:nvPr/>
        </p:nvGrpSpPr>
        <p:grpSpPr>
          <a:xfrm>
            <a:off x="10233710" y="-1853794"/>
            <a:ext cx="3757545" cy="9831950"/>
            <a:chOff x="10233710" y="-1853794"/>
            <a:chExt cx="3757545" cy="9831950"/>
          </a:xfrm>
        </p:grpSpPr>
        <p:sp>
          <p:nvSpPr>
            <p:cNvPr id="18" name="双波形 17">
              <a:extLst>
                <a:ext uri="{FF2B5EF4-FFF2-40B4-BE49-F238E27FC236}">
                  <a16:creationId xmlns:a16="http://schemas.microsoft.com/office/drawing/2014/main" id="{18B9F5B0-045A-45EF-96D7-F587B552E03C}"/>
                </a:ext>
              </a:extLst>
            </p:cNvPr>
            <p:cNvSpPr/>
            <p:nvPr/>
          </p:nvSpPr>
          <p:spPr>
            <a:xfrm rot="14961266">
              <a:off x="8476608" y="-96692"/>
              <a:ext cx="6810949" cy="3296745"/>
            </a:xfrm>
            <a:prstGeom prst="doubleWave">
              <a:avLst>
                <a:gd name="adj1" fmla="val 12500"/>
                <a:gd name="adj2" fmla="val -3109"/>
              </a:avLst>
            </a:prstGeom>
            <a:solidFill>
              <a:srgbClr val="FBD77F"/>
            </a:solidFill>
            <a:ln>
              <a:noFill/>
            </a:ln>
            <a:effectLst>
              <a:outerShdw blurRad="139700" dist="114300" algn="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C331054B-9944-4429-819A-59C9145AE3E4}"/>
                </a:ext>
              </a:extLst>
            </p:cNvPr>
            <p:cNvSpPr/>
            <p:nvPr/>
          </p:nvSpPr>
          <p:spPr>
            <a:xfrm>
              <a:off x="10790855" y="2763219"/>
              <a:ext cx="3200400" cy="5214937"/>
            </a:xfrm>
            <a:prstGeom prst="ellipse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椭圆 14">
            <a:extLst>
              <a:ext uri="{FF2B5EF4-FFF2-40B4-BE49-F238E27FC236}">
                <a16:creationId xmlns:a16="http://schemas.microsoft.com/office/drawing/2014/main" id="{CBE6C625-47D5-446D-AC67-C8C7BE258D9F}"/>
              </a:ext>
            </a:extLst>
          </p:cNvPr>
          <p:cNvSpPr/>
          <p:nvPr/>
        </p:nvSpPr>
        <p:spPr>
          <a:xfrm rot="1160033">
            <a:off x="9640021" y="3464938"/>
            <a:ext cx="3132466" cy="5214937"/>
          </a:xfrm>
          <a:prstGeom prst="ellipse">
            <a:avLst/>
          </a:prstGeom>
          <a:solidFill>
            <a:srgbClr val="9BBBB7">
              <a:alpha val="50196"/>
            </a:srgbClr>
          </a:solidFill>
          <a:ln>
            <a:noFill/>
          </a:ln>
          <a:effectLst>
            <a:outerShdw blurRad="215900" dist="12700" sx="105000" sy="1050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双波形 15">
            <a:extLst>
              <a:ext uri="{FF2B5EF4-FFF2-40B4-BE49-F238E27FC236}">
                <a16:creationId xmlns:a16="http://schemas.microsoft.com/office/drawing/2014/main" id="{C7C55C43-7A89-492D-883B-CC4F6C025F59}"/>
              </a:ext>
            </a:extLst>
          </p:cNvPr>
          <p:cNvSpPr/>
          <p:nvPr/>
        </p:nvSpPr>
        <p:spPr>
          <a:xfrm rot="16200000">
            <a:off x="-4031183" y="1650279"/>
            <a:ext cx="8193566" cy="2714012"/>
          </a:xfrm>
          <a:prstGeom prst="doubleWave">
            <a:avLst>
              <a:gd name="adj1" fmla="val 10551"/>
              <a:gd name="adj2" fmla="val -3109"/>
            </a:avLst>
          </a:prstGeom>
          <a:solidFill>
            <a:srgbClr val="7BA5A0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双波形 16">
            <a:extLst>
              <a:ext uri="{FF2B5EF4-FFF2-40B4-BE49-F238E27FC236}">
                <a16:creationId xmlns:a16="http://schemas.microsoft.com/office/drawing/2014/main" id="{A6A96885-C199-4778-86B1-39E1F682353D}"/>
              </a:ext>
            </a:extLst>
          </p:cNvPr>
          <p:cNvSpPr/>
          <p:nvPr/>
        </p:nvSpPr>
        <p:spPr>
          <a:xfrm rot="2228961">
            <a:off x="-3311363" y="4857058"/>
            <a:ext cx="10024757" cy="5142480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F9E7544-E84A-45B8-85E1-08D880D88654}"/>
              </a:ext>
            </a:extLst>
          </p:cNvPr>
          <p:cNvSpPr/>
          <p:nvPr/>
        </p:nvSpPr>
        <p:spPr>
          <a:xfrm>
            <a:off x="3342912" y="3805532"/>
            <a:ext cx="5646299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2400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+mn-lt"/>
              </a:rPr>
              <a:t>T   H   A   N   K   S</a:t>
            </a:r>
            <a:endParaRPr sz="2400" spc="225" dirty="0">
              <a:solidFill>
                <a:schemeClr val="tx1">
                  <a:lumMod val="85000"/>
                  <a:lumOff val="15000"/>
                </a:schemeClr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FC64F7A-FE7E-452E-9580-BFC759A4E058}"/>
              </a:ext>
            </a:extLst>
          </p:cNvPr>
          <p:cNvSpPr/>
          <p:nvPr/>
        </p:nvSpPr>
        <p:spPr>
          <a:xfrm>
            <a:off x="2609977" y="2246950"/>
            <a:ext cx="7416970" cy="122341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dist">
              <a:defRPr/>
            </a:pPr>
            <a:r>
              <a:rPr lang="zh-TW" altLang="en-US" sz="75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防疫演練結束</a:t>
            </a:r>
            <a:endParaRPr sz="75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968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6">
            <a:extLst>
              <a:ext uri="{FF2B5EF4-FFF2-40B4-BE49-F238E27FC236}">
                <a16:creationId xmlns:a16="http://schemas.microsoft.com/office/drawing/2014/main" id="{8353F4A6-E34F-4E1C-A947-5E691B2D99B6}"/>
              </a:ext>
            </a:extLst>
          </p:cNvPr>
          <p:cNvSpPr/>
          <p:nvPr/>
        </p:nvSpPr>
        <p:spPr>
          <a:xfrm>
            <a:off x="5597588" y="3470766"/>
            <a:ext cx="4961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 rtl="0">
              <a:lnSpc>
                <a:spcPct val="150000"/>
              </a:lnSpc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學生、陪同家長、步行入校之同仁</a:t>
            </a:r>
            <a:endParaRPr lang="en-US" sz="2400" kern="1200" noProof="1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FCE17D7-D32A-404E-8876-0AB386E4D0A9}"/>
              </a:ext>
            </a:extLst>
          </p:cNvPr>
          <p:cNvGrpSpPr/>
          <p:nvPr/>
        </p:nvGrpSpPr>
        <p:grpSpPr>
          <a:xfrm>
            <a:off x="5755042" y="3144602"/>
            <a:ext cx="774914" cy="200259"/>
            <a:chOff x="852408" y="3745351"/>
            <a:chExt cx="1379350" cy="35646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6AF9B1A-97D1-4708-962D-3B1307C7A739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491FA76-6733-4D8E-8D1D-98C1D0D682EB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39B6DE7-7A40-4579-9864-B7E6883CDB6D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双波形 12">
            <a:extLst>
              <a:ext uri="{FF2B5EF4-FFF2-40B4-BE49-F238E27FC236}">
                <a16:creationId xmlns:a16="http://schemas.microsoft.com/office/drawing/2014/main" id="{24BC6EC7-4D09-4EB4-90D2-FB7021BB8873}"/>
              </a:ext>
            </a:extLst>
          </p:cNvPr>
          <p:cNvSpPr/>
          <p:nvPr/>
        </p:nvSpPr>
        <p:spPr>
          <a:xfrm rot="2696221">
            <a:off x="-4409184" y="2680349"/>
            <a:ext cx="12564333" cy="6008275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7057C9-61C6-4790-981B-D3C1B08E883B}"/>
              </a:ext>
            </a:extLst>
          </p:cNvPr>
          <p:cNvSpPr/>
          <p:nvPr/>
        </p:nvSpPr>
        <p:spPr>
          <a:xfrm>
            <a:off x="-164685" y="3585694"/>
            <a:ext cx="3452315" cy="26237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16600" b="1" spc="225" dirty="0">
                <a:solidFill>
                  <a:srgbClr val="AAC6C3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01</a:t>
            </a:r>
            <a:endParaRPr sz="16600" b="1" spc="225" dirty="0">
              <a:solidFill>
                <a:srgbClr val="AAC6C3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15" name="双波形 14">
            <a:extLst>
              <a:ext uri="{FF2B5EF4-FFF2-40B4-BE49-F238E27FC236}">
                <a16:creationId xmlns:a16="http://schemas.microsoft.com/office/drawing/2014/main" id="{F097C902-E182-4934-A690-B2B593B9750F}"/>
              </a:ext>
            </a:extLst>
          </p:cNvPr>
          <p:cNvSpPr/>
          <p:nvPr/>
        </p:nvSpPr>
        <p:spPr>
          <a:xfrm rot="14568640">
            <a:off x="9029646" y="-219061"/>
            <a:ext cx="6562026" cy="2820437"/>
          </a:xfrm>
          <a:prstGeom prst="doubleWave">
            <a:avLst>
              <a:gd name="adj1" fmla="val 9058"/>
              <a:gd name="adj2" fmla="val -4864"/>
            </a:avLst>
          </a:prstGeom>
          <a:solidFill>
            <a:srgbClr val="9BBBB7"/>
          </a:solidFill>
          <a:ln>
            <a:noFill/>
          </a:ln>
          <a:effectLst>
            <a:outerShdw blurRad="177800" dist="1016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4191222" y="1191157"/>
            <a:ext cx="621552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活動中心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發燒篩檢站</a:t>
            </a:r>
            <a:endParaRPr lang="en-US" sz="54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542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4574C46-E9A6-4E65-BBF9-8844C9703A9C}"/>
              </a:ext>
            </a:extLst>
          </p:cNvPr>
          <p:cNvSpPr/>
          <p:nvPr/>
        </p:nvSpPr>
        <p:spPr>
          <a:xfrm>
            <a:off x="331653" y="925286"/>
            <a:ext cx="7594169" cy="5548393"/>
          </a:xfrm>
          <a:prstGeom prst="rect">
            <a:avLst/>
          </a:prstGeom>
          <a:solidFill>
            <a:srgbClr val="FBD7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6B8A8E5-248F-436F-9838-2037C11A62C2}"/>
              </a:ext>
            </a:extLst>
          </p:cNvPr>
          <p:cNvSpPr/>
          <p:nvPr/>
        </p:nvSpPr>
        <p:spPr>
          <a:xfrm>
            <a:off x="5036949" y="503694"/>
            <a:ext cx="6829587" cy="4347275"/>
          </a:xfrm>
          <a:prstGeom prst="rect">
            <a:avLst/>
          </a:prstGeom>
          <a:solidFill>
            <a:srgbClr val="C4D7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66">
            <a:extLst>
              <a:ext uri="{FF2B5EF4-FFF2-40B4-BE49-F238E27FC236}">
                <a16:creationId xmlns:a16="http://schemas.microsoft.com/office/drawing/2014/main" id="{AF5A7702-B5E8-4BF7-9881-892F459B8095}"/>
              </a:ext>
            </a:extLst>
          </p:cNvPr>
          <p:cNvSpPr/>
          <p:nvPr/>
        </p:nvSpPr>
        <p:spPr>
          <a:xfrm>
            <a:off x="5961683" y="4903286"/>
            <a:ext cx="59048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在活動中心門口排隊，等待測量體溫。</a:t>
            </a:r>
            <a:endParaRPr lang="en-US" altLang="zh-TW" sz="2400" dirty="0">
              <a:latin typeface="文鼎特明" panose="02020909000000000000" pitchFamily="49" charset="-120"/>
              <a:ea typeface="文鼎特明" panose="02020909000000000000" pitchFamily="49" charset="-120"/>
            </a:endParaRPr>
          </a:p>
          <a:p>
            <a:pPr algn="ctr"/>
            <a:r>
              <a:rPr lang="zh-TW" altLang="en-US" sz="24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一排一次進入一人，一次四人。</a:t>
            </a:r>
            <a:endParaRPr lang="en-US" altLang="zh-TW" sz="2400" dirty="0"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1673368-FDE5-4715-8B90-C717B9157EBA}"/>
              </a:ext>
            </a:extLst>
          </p:cNvPr>
          <p:cNvSpPr/>
          <p:nvPr/>
        </p:nvSpPr>
        <p:spPr>
          <a:xfrm>
            <a:off x="564094" y="392970"/>
            <a:ext cx="3275308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5400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人員配置</a:t>
            </a:r>
            <a:endParaRPr sz="5400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688424E-61F2-4FF9-9B66-4FC8826A51DE}"/>
              </a:ext>
            </a:extLst>
          </p:cNvPr>
          <p:cNvSpPr txBox="1"/>
          <p:nvPr/>
        </p:nvSpPr>
        <p:spPr>
          <a:xfrm>
            <a:off x="671252" y="1518500"/>
            <a:ext cx="28144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3200" b="0" spc="600" noProof="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導護老師</a:t>
            </a:r>
            <a:endParaRPr kumimoji="0" lang="zh-CN" altLang="en-US" sz="3200" b="0" i="0" u="none" strike="noStrike" kern="1200" cap="all" spc="6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9" name="TextBox 34">
            <a:extLst>
              <a:ext uri="{FF2B5EF4-FFF2-40B4-BE49-F238E27FC236}">
                <a16:creationId xmlns:a16="http://schemas.microsoft.com/office/drawing/2014/main" id="{16F0ABC9-D370-441F-9EE0-C0CC3B429C49}"/>
              </a:ext>
            </a:extLst>
          </p:cNvPr>
          <p:cNvSpPr txBox="1"/>
          <p:nvPr/>
        </p:nvSpPr>
        <p:spPr>
          <a:xfrm>
            <a:off x="671252" y="2094023"/>
            <a:ext cx="406548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前門導護</a:t>
            </a:r>
            <a:r>
              <a:rPr lang="zh-TW" altLang="en-US" sz="2000" dirty="0"/>
              <a:t>－</a:t>
            </a:r>
            <a:r>
              <a:rPr lang="zh-TW" altLang="en-US" sz="20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站校門口，並當有家長要進校時，說明要進入校門也要一起量測體溫</a:t>
            </a:r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。</a:t>
            </a:r>
            <a:endParaRPr lang="en-US" altLang="zh-TW" sz="2000" dirty="0" smtClean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endParaRPr lang="en-US" altLang="zh-TW" sz="800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後門導護</a:t>
            </a:r>
            <a:r>
              <a:rPr lang="zh-TW" altLang="en-US" sz="2000" dirty="0"/>
              <a:t>－</a:t>
            </a:r>
            <a:r>
              <a:rPr lang="zh-TW" altLang="en-US" sz="2000" dirty="0">
                <a:latin typeface="文鼎中明" panose="02020609000000000000" pitchFamily="49" charset="-120"/>
                <a:ea typeface="文鼎中明" panose="02020609000000000000" pitchFamily="49" charset="-120"/>
              </a:rPr>
              <a:t>於前門協助引導學生排隊量測體溫</a:t>
            </a:r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。</a:t>
            </a:r>
            <a:endParaRPr lang="zh-TW" altLang="en-US" sz="2000" dirty="0"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pic>
        <p:nvPicPr>
          <p:cNvPr id="12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833" y="925286"/>
            <a:ext cx="6254444" cy="3575785"/>
          </a:xfr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14" b="94419" l="0" r="96395">
                        <a14:foregroundMark x1="18605" y1="32209" x2="16860" y2="38372"/>
                        <a14:foregroundMark x1="17326" y1="24419" x2="14419" y2="33372"/>
                        <a14:foregroundMark x1="14767" y1="44186" x2="17791" y2="59884"/>
                        <a14:foregroundMark x1="21977" y1="49070" x2="20233" y2="57326"/>
                        <a14:foregroundMark x1="16628" y1="63605" x2="20233" y2="64419"/>
                        <a14:foregroundMark x1="15698" y1="85465" x2="16163" y2="82791"/>
                        <a14:foregroundMark x1="21395" y1="86279" x2="20930" y2="83953"/>
                        <a14:foregroundMark x1="15814" y1="87558" x2="15814" y2="87558"/>
                        <a14:foregroundMark x1="17093" y1="87326" x2="16744" y2="84651"/>
                        <a14:foregroundMark x1="40233" y1="17791" x2="42442" y2="54302"/>
                        <a14:foregroundMark x1="33488" y1="34302" x2="31628" y2="41047"/>
                        <a14:foregroundMark x1="49535" y1="30349" x2="45116" y2="32326"/>
                        <a14:foregroundMark x1="37093" y1="30698" x2="36163" y2="32326"/>
                        <a14:foregroundMark x1="31628" y1="35116" x2="29419" y2="41977"/>
                        <a14:foregroundMark x1="32093" y1="33140" x2="34419" y2="31744"/>
                        <a14:foregroundMark x1="36977" y1="46860" x2="38256" y2="62558"/>
                        <a14:foregroundMark x1="44070" y1="50930" x2="45000" y2="56512"/>
                        <a14:foregroundMark x1="44767" y1="49767" x2="44767" y2="49767"/>
                        <a14:foregroundMark x1="35233" y1="86860" x2="35233" y2="86860"/>
                        <a14:foregroundMark x1="46279" y1="86163" x2="47907" y2="86860"/>
                        <a14:foregroundMark x1="19302" y1="87209" x2="21163" y2="86163"/>
                        <a14:foregroundMark x1="35233" y1="87209" x2="37326" y2="85233"/>
                        <a14:foregroundMark x1="34651" y1="86163" x2="34186" y2="84767"/>
                        <a14:foregroundMark x1="45349" y1="86279" x2="49186" y2="87093"/>
                        <a14:foregroundMark x1="45349" y1="85349" x2="45349" y2="83488"/>
                        <a14:foregroundMark x1="38953" y1="42907" x2="41977" y2="40465"/>
                        <a14:foregroundMark x1="67442" y1="43721" x2="67791" y2="58140"/>
                        <a14:foregroundMark x1="69186" y1="51047" x2="70349" y2="56744"/>
                        <a14:foregroundMark x1="68488" y1="49070" x2="69884" y2="50581"/>
                        <a14:foregroundMark x1="81744" y1="18488" x2="81279" y2="55930"/>
                        <a14:foregroundMark x1="74535" y1="86163" x2="77093" y2="87791"/>
                        <a14:foregroundMark x1="89651" y1="86163" x2="92791" y2="86395"/>
                        <a14:foregroundMark x1="56860" y1="87326" x2="59070" y2="87326"/>
                        <a14:foregroundMark x1="63372" y1="87791" x2="65349" y2="87093"/>
                        <a14:foregroundMark x1="19302" y1="44651" x2="12442" y2="43488"/>
                        <a14:foregroundMark x1="90465" y1="45465" x2="90349" y2="52442"/>
                        <a14:foregroundMark x1="58837" y1="57558" x2="62326" y2="56512"/>
                        <a14:backgroundMark x1="11279" y1="50930" x2="11279" y2="509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51" t="9656" r="5249" b="10191"/>
          <a:stretch/>
        </p:blipFill>
        <p:spPr>
          <a:xfrm>
            <a:off x="10240522" y="1696744"/>
            <a:ext cx="577211" cy="203813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14" b="94419" l="0" r="96395">
                        <a14:foregroundMark x1="18605" y1="32209" x2="16860" y2="38372"/>
                        <a14:foregroundMark x1="17326" y1="24419" x2="14419" y2="33372"/>
                        <a14:foregroundMark x1="14767" y1="44186" x2="17791" y2="59884"/>
                        <a14:foregroundMark x1="21977" y1="49070" x2="20233" y2="57326"/>
                        <a14:foregroundMark x1="16628" y1="63605" x2="20233" y2="64419"/>
                        <a14:foregroundMark x1="15698" y1="85465" x2="16163" y2="82791"/>
                        <a14:foregroundMark x1="21395" y1="86279" x2="20930" y2="83953"/>
                        <a14:foregroundMark x1="15814" y1="87558" x2="15814" y2="87558"/>
                        <a14:foregroundMark x1="17093" y1="87326" x2="16744" y2="84651"/>
                        <a14:foregroundMark x1="40233" y1="17791" x2="42442" y2="54302"/>
                        <a14:foregroundMark x1="33488" y1="34302" x2="31628" y2="41047"/>
                        <a14:foregroundMark x1="49535" y1="30349" x2="45116" y2="32326"/>
                        <a14:foregroundMark x1="37093" y1="30698" x2="36163" y2="32326"/>
                        <a14:foregroundMark x1="31628" y1="35116" x2="29419" y2="41977"/>
                        <a14:foregroundMark x1="32093" y1="33140" x2="34419" y2="31744"/>
                        <a14:foregroundMark x1="36977" y1="46860" x2="38256" y2="62558"/>
                        <a14:foregroundMark x1="44070" y1="50930" x2="45000" y2="56512"/>
                        <a14:foregroundMark x1="44767" y1="49767" x2="44767" y2="49767"/>
                        <a14:foregroundMark x1="35233" y1="86860" x2="35233" y2="86860"/>
                        <a14:foregroundMark x1="46279" y1="86163" x2="47907" y2="86860"/>
                        <a14:foregroundMark x1="19302" y1="87209" x2="21163" y2="86163"/>
                        <a14:foregroundMark x1="35233" y1="87209" x2="37326" y2="85233"/>
                        <a14:foregroundMark x1="34651" y1="86163" x2="34186" y2="84767"/>
                        <a14:foregroundMark x1="45349" y1="86279" x2="49186" y2="87093"/>
                        <a14:foregroundMark x1="45349" y1="85349" x2="45349" y2="83488"/>
                        <a14:foregroundMark x1="38953" y1="42907" x2="41977" y2="40465"/>
                        <a14:foregroundMark x1="67442" y1="43721" x2="67791" y2="58140"/>
                        <a14:foregroundMark x1="69186" y1="51047" x2="70349" y2="56744"/>
                        <a14:foregroundMark x1="68488" y1="49070" x2="69884" y2="50581"/>
                        <a14:foregroundMark x1="81744" y1="18488" x2="81279" y2="55930"/>
                        <a14:foregroundMark x1="74535" y1="86163" x2="77093" y2="87791"/>
                        <a14:foregroundMark x1="89651" y1="86163" x2="92791" y2="86395"/>
                        <a14:foregroundMark x1="56860" y1="87326" x2="59070" y2="87326"/>
                        <a14:foregroundMark x1="63372" y1="87791" x2="65349" y2="87093"/>
                        <a14:foregroundMark x1="19302" y1="44651" x2="12442" y2="43488"/>
                        <a14:foregroundMark x1="90465" y1="45465" x2="90349" y2="52442"/>
                        <a14:foregroundMark x1="58837" y1="57558" x2="62326" y2="56512"/>
                        <a14:foregroundMark x1="36744" y1="61977" x2="43605" y2="61279"/>
                        <a14:foregroundMark x1="12907" y1="39535" x2="20116" y2="39186"/>
                        <a14:backgroundMark x1="11279" y1="50930" x2="11279" y2="50930"/>
                        <a14:backgroundMark x1="53721" y1="40581" x2="58488" y2="57907"/>
                        <a14:backgroundMark x1="62326" y1="26279" x2="60581" y2="409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1" t="9656" r="44187" b="10191"/>
          <a:stretch/>
        </p:blipFill>
        <p:spPr>
          <a:xfrm>
            <a:off x="5832748" y="1578527"/>
            <a:ext cx="1344594" cy="198691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14" b="94419" l="0" r="96395">
                        <a14:foregroundMark x1="18605" y1="32209" x2="16860" y2="38372"/>
                        <a14:foregroundMark x1="17326" y1="24419" x2="14419" y2="33372"/>
                        <a14:foregroundMark x1="14767" y1="44186" x2="17791" y2="59884"/>
                        <a14:foregroundMark x1="21977" y1="49070" x2="20233" y2="57326"/>
                        <a14:foregroundMark x1="16628" y1="63605" x2="20233" y2="64419"/>
                        <a14:foregroundMark x1="15698" y1="85465" x2="16163" y2="82791"/>
                        <a14:foregroundMark x1="21395" y1="86279" x2="20930" y2="83953"/>
                        <a14:foregroundMark x1="15814" y1="87558" x2="15814" y2="87558"/>
                        <a14:foregroundMark x1="17093" y1="87326" x2="16744" y2="84651"/>
                        <a14:foregroundMark x1="40233" y1="17791" x2="42442" y2="54302"/>
                        <a14:foregroundMark x1="33488" y1="34302" x2="31628" y2="41047"/>
                        <a14:foregroundMark x1="49535" y1="30349" x2="45116" y2="32326"/>
                        <a14:foregroundMark x1="37093" y1="30698" x2="36163" y2="32326"/>
                        <a14:foregroundMark x1="31628" y1="35116" x2="29419" y2="41977"/>
                        <a14:foregroundMark x1="32093" y1="33140" x2="34419" y2="31744"/>
                        <a14:foregroundMark x1="36977" y1="46860" x2="38256" y2="62558"/>
                        <a14:foregroundMark x1="44070" y1="50930" x2="45000" y2="56512"/>
                        <a14:foregroundMark x1="44767" y1="49767" x2="44767" y2="49767"/>
                        <a14:foregroundMark x1="35233" y1="86860" x2="35233" y2="86860"/>
                        <a14:foregroundMark x1="46279" y1="86163" x2="47907" y2="86860"/>
                        <a14:foregroundMark x1="19302" y1="87209" x2="21163" y2="86163"/>
                        <a14:foregroundMark x1="35233" y1="87209" x2="37326" y2="85233"/>
                        <a14:foregroundMark x1="34651" y1="86163" x2="34186" y2="84767"/>
                        <a14:foregroundMark x1="45349" y1="86279" x2="49186" y2="87093"/>
                        <a14:foregroundMark x1="45349" y1="85349" x2="45349" y2="83488"/>
                        <a14:foregroundMark x1="38953" y1="42907" x2="41977" y2="40465"/>
                        <a14:foregroundMark x1="67442" y1="43721" x2="67791" y2="58140"/>
                        <a14:foregroundMark x1="69186" y1="51047" x2="70349" y2="56744"/>
                        <a14:foregroundMark x1="68488" y1="49070" x2="69884" y2="50581"/>
                        <a14:foregroundMark x1="81744" y1="18488" x2="81279" y2="55930"/>
                        <a14:foregroundMark x1="74535" y1="86163" x2="77093" y2="87791"/>
                        <a14:foregroundMark x1="89651" y1="86163" x2="92791" y2="86395"/>
                        <a14:foregroundMark x1="56860" y1="87326" x2="59070" y2="87326"/>
                        <a14:foregroundMark x1="63372" y1="87791" x2="65349" y2="87093"/>
                        <a14:foregroundMark x1="19302" y1="44651" x2="12442" y2="43488"/>
                        <a14:foregroundMark x1="90465" y1="45465" x2="90349" y2="52442"/>
                        <a14:foregroundMark x1="58837" y1="57558" x2="62326" y2="56512"/>
                        <a14:foregroundMark x1="62209" y1="25930" x2="61512" y2="31395"/>
                        <a14:foregroundMark x1="59186" y1="63372" x2="58837" y2="80698"/>
                        <a14:foregroundMark x1="64302" y1="64070" x2="63605" y2="83372"/>
                        <a14:backgroundMark x1="11279" y1="50930" x2="11279" y2="50930"/>
                        <a14:backgroundMark x1="53372" y1="24535" x2="52674" y2="29302"/>
                        <a14:backgroundMark x1="75814" y1="37791" x2="78256" y2="333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56" t="9656" r="26879" b="10191"/>
          <a:stretch/>
        </p:blipFill>
        <p:spPr>
          <a:xfrm>
            <a:off x="9167884" y="1969898"/>
            <a:ext cx="479260" cy="1764981"/>
          </a:xfrm>
          <a:prstGeom prst="rect">
            <a:avLst/>
          </a:prstGeom>
        </p:spPr>
      </p:pic>
      <p:sp>
        <p:nvSpPr>
          <p:cNvPr id="16" name="文本框 7">
            <a:extLst>
              <a:ext uri="{FF2B5EF4-FFF2-40B4-BE49-F238E27FC236}">
                <a16:creationId xmlns:a16="http://schemas.microsoft.com/office/drawing/2014/main" id="{1688424E-61F2-4FF9-9B66-4FC8826A51DE}"/>
              </a:ext>
            </a:extLst>
          </p:cNvPr>
          <p:cNvSpPr txBox="1"/>
          <p:nvPr/>
        </p:nvSpPr>
        <p:spPr>
          <a:xfrm>
            <a:off x="708261" y="4208683"/>
            <a:ext cx="36031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3200" b="0" spc="600" noProof="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測量體溫老師</a:t>
            </a:r>
            <a:endParaRPr kumimoji="0" lang="zh-CN" altLang="en-US" sz="3200" b="0" i="0" u="none" strike="noStrike" kern="1200" cap="all" spc="6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17" name="TextBox 34">
            <a:extLst>
              <a:ext uri="{FF2B5EF4-FFF2-40B4-BE49-F238E27FC236}">
                <a16:creationId xmlns:a16="http://schemas.microsoft.com/office/drawing/2014/main" id="{16F0ABC9-D370-441F-9EE0-C0CC3B429C49}"/>
              </a:ext>
            </a:extLst>
          </p:cNvPr>
          <p:cNvSpPr txBox="1"/>
          <p:nvPr/>
        </p:nvSpPr>
        <p:spPr>
          <a:xfrm>
            <a:off x="708262" y="4784206"/>
            <a:ext cx="4538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2">
                    <a:lumMod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額溫</a:t>
            </a:r>
            <a:r>
              <a:rPr lang="zh-TW" altLang="en-US" sz="2000" dirty="0" smtClean="0"/>
              <a:t>－四人負責四線同時測量</a:t>
            </a:r>
            <a:endParaRPr lang="en-US" altLang="zh-TW" sz="2000" dirty="0" smtClean="0"/>
          </a:p>
          <a:p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耳溫複查</a:t>
            </a:r>
            <a:r>
              <a:rPr lang="zh-TW" altLang="en-US" sz="2000" dirty="0" smtClean="0"/>
              <a:t>－負責測量額溫異常個案，耳溫</a:t>
            </a:r>
            <a:r>
              <a:rPr lang="en-US" altLang="zh-TW" sz="2000" dirty="0" smtClean="0"/>
              <a:t>&gt;38</a:t>
            </a:r>
            <a:r>
              <a:rPr lang="zh-TW" altLang="en-US" sz="2000" dirty="0" smtClean="0"/>
              <a:t>度，安置學生到隔離區</a:t>
            </a:r>
            <a:r>
              <a:rPr lang="zh-TW" altLang="en-US" sz="2000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，通報護理師連繫家長接回就醫。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95813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A1C0A3F-08CB-4644-BAA6-2A8F5021B8F6}"/>
              </a:ext>
            </a:extLst>
          </p:cNvPr>
          <p:cNvSpPr txBox="1"/>
          <p:nvPr/>
        </p:nvSpPr>
        <p:spPr>
          <a:xfrm>
            <a:off x="817880" y="55118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檢疫流程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3" name="矩形: 圆角 5">
            <a:extLst>
              <a:ext uri="{FF2B5EF4-FFF2-40B4-BE49-F238E27FC236}">
                <a16:creationId xmlns:a16="http://schemas.microsoft.com/office/drawing/2014/main" id="{D969688D-DBBB-42C7-8BFD-811209374C4B}"/>
              </a:ext>
            </a:extLst>
          </p:cNvPr>
          <p:cNvSpPr/>
          <p:nvPr/>
        </p:nvSpPr>
        <p:spPr>
          <a:xfrm>
            <a:off x="6342596" y="2296227"/>
            <a:ext cx="654704" cy="654704"/>
          </a:xfrm>
          <a:prstGeom prst="roundRect">
            <a:avLst/>
          </a:prstGeom>
          <a:noFill/>
          <a:ln>
            <a:solidFill>
              <a:srgbClr val="6C666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D459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/>
                <a:ea typeface="字魂58号-创中黑" panose="00000500000000000000" pitchFamily="2" charset="-122"/>
              </a:rPr>
              <a:t>01</a:t>
            </a:r>
          </a:p>
        </p:txBody>
      </p:sp>
      <p:sp>
        <p:nvSpPr>
          <p:cNvPr id="4" name="矩形: 圆角 6">
            <a:extLst>
              <a:ext uri="{FF2B5EF4-FFF2-40B4-BE49-F238E27FC236}">
                <a16:creationId xmlns:a16="http://schemas.microsoft.com/office/drawing/2014/main" id="{FF041C69-F805-4940-8DB9-33E75467A371}"/>
              </a:ext>
            </a:extLst>
          </p:cNvPr>
          <p:cNvSpPr/>
          <p:nvPr/>
        </p:nvSpPr>
        <p:spPr>
          <a:xfrm>
            <a:off x="6354501" y="4489212"/>
            <a:ext cx="654704" cy="654704"/>
          </a:xfrm>
          <a:prstGeom prst="roundRect">
            <a:avLst/>
          </a:prstGeom>
          <a:noFill/>
          <a:ln>
            <a:solidFill>
              <a:srgbClr val="6C666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D459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/>
                <a:ea typeface="字魂58号-创中黑" panose="00000500000000000000" pitchFamily="2" charset="-122"/>
              </a:rPr>
              <a:t>02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43894CE-44A4-4C5D-86CE-85CA43C04546}"/>
              </a:ext>
            </a:extLst>
          </p:cNvPr>
          <p:cNvSpPr txBox="1"/>
          <p:nvPr/>
        </p:nvSpPr>
        <p:spPr>
          <a:xfrm>
            <a:off x="7200559" y="2870217"/>
            <a:ext cx="4242504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  <a:sym typeface="+mn-ea"/>
              </a:rPr>
              <a:t>每次只需要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  <a:sym typeface="+mn-ea"/>
              </a:rPr>
              <a:t>2-5cc</a:t>
            </a:r>
            <a:r>
              <a:rPr lang="zh-TW" alt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  <a:sym typeface="+mn-ea"/>
              </a:rPr>
              <a:t>，即可達到消毒效果。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文鼎中明" panose="02020609000000000000" pitchFamily="49" charset="-120"/>
              <a:ea typeface="文鼎中明" panose="02020609000000000000" pitchFamily="49" charset="-120"/>
              <a:sym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1B29380-7A98-4BF6-9F39-5AE596311E51}"/>
              </a:ext>
            </a:extLst>
          </p:cNvPr>
          <p:cNvSpPr txBox="1"/>
          <p:nvPr/>
        </p:nvSpPr>
        <p:spPr>
          <a:xfrm>
            <a:off x="7157014" y="2157498"/>
            <a:ext cx="4481992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先噴酒精於學生手上</a:t>
            </a:r>
            <a:endParaRPr lang="en-US" altLang="zh-TW" sz="3600" dirty="0"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6F1EDCA-1FF3-4F42-8D09-5BF565C489D8}"/>
              </a:ext>
            </a:extLst>
          </p:cNvPr>
          <p:cNvSpPr txBox="1"/>
          <p:nvPr/>
        </p:nvSpPr>
        <p:spPr>
          <a:xfrm>
            <a:off x="7200558" y="4352377"/>
            <a:ext cx="4438447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latin typeface="文鼎特明" panose="02020909000000000000" pitchFamily="49" charset="-120"/>
                <a:ea typeface="文鼎特明" panose="02020909000000000000" pitchFamily="49" charset="-120"/>
              </a:defRPr>
            </a:lvl1pPr>
          </a:lstStyle>
          <a:p>
            <a:r>
              <a:rPr lang="zh-TW" altLang="en-US" sz="3600" dirty="0"/>
              <a:t>請學生自己撥開瀏海，以便量測額溫</a:t>
            </a:r>
            <a:endParaRPr lang="en-US" altLang="zh-TW" sz="36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C82F93-FEF4-4D98-B8CE-51585DC307F6}"/>
              </a:ext>
            </a:extLst>
          </p:cNvPr>
          <p:cNvSpPr txBox="1"/>
          <p:nvPr/>
        </p:nvSpPr>
        <p:spPr>
          <a:xfrm>
            <a:off x="2006456" y="4157668"/>
            <a:ext cx="3274347" cy="102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84C53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Please enter text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here.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Please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 enter text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here.Please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 enter text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here.Please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  <a:sym typeface="+mn-ea"/>
              </a:rPr>
              <a:t> enter text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字魂58号-创中黑" panose="00000500000000000000" pitchFamily="2" charset="-122"/>
              <a:ea typeface="字魂58号-创中黑" panose="00000500000000000000" pitchFamily="2" charset="-122"/>
            </a:endParaRPr>
          </a:p>
        </p:txBody>
      </p:sp>
      <p:sp>
        <p:nvSpPr>
          <p:cNvPr id="16" name="Freeform 36">
            <a:extLst>
              <a:ext uri="{FF2B5EF4-FFF2-40B4-BE49-F238E27FC236}">
                <a16:creationId xmlns:a16="http://schemas.microsoft.com/office/drawing/2014/main" id="{1A620468-E20F-4A15-AEC9-B10310122AE9}"/>
              </a:ext>
            </a:extLst>
          </p:cNvPr>
          <p:cNvSpPr/>
          <p:nvPr/>
        </p:nvSpPr>
        <p:spPr bwMode="auto">
          <a:xfrm>
            <a:off x="3133712" y="2443418"/>
            <a:ext cx="1019834" cy="1354416"/>
          </a:xfrm>
          <a:custGeom>
            <a:avLst/>
            <a:gdLst/>
            <a:ahLst/>
            <a:cxnLst>
              <a:cxn ang="0">
                <a:pos x="134" y="165"/>
              </a:cxn>
              <a:cxn ang="0">
                <a:pos x="67" y="178"/>
              </a:cxn>
              <a:cxn ang="0">
                <a:pos x="0" y="165"/>
              </a:cxn>
              <a:cxn ang="0">
                <a:pos x="0" y="155"/>
              </a:cxn>
              <a:cxn ang="0">
                <a:pos x="12" y="135"/>
              </a:cxn>
              <a:cxn ang="0">
                <a:pos x="40" y="120"/>
              </a:cxn>
              <a:cxn ang="0">
                <a:pos x="48" y="107"/>
              </a:cxn>
              <a:cxn ang="0">
                <a:pos x="48" y="94"/>
              </a:cxn>
              <a:cxn ang="0">
                <a:pos x="47" y="93"/>
              </a:cxn>
              <a:cxn ang="0">
                <a:pos x="37" y="71"/>
              </a:cxn>
              <a:cxn ang="0">
                <a:pos x="36" y="69"/>
              </a:cxn>
              <a:cxn ang="0">
                <a:pos x="35" y="69"/>
              </a:cxn>
              <a:cxn ang="0">
                <a:pos x="32" y="63"/>
              </a:cxn>
              <a:cxn ang="0">
                <a:pos x="32" y="51"/>
              </a:cxn>
              <a:cxn ang="0">
                <a:pos x="34" y="46"/>
              </a:cxn>
              <a:cxn ang="0">
                <a:pos x="35" y="45"/>
              </a:cxn>
              <a:cxn ang="0">
                <a:pos x="35" y="25"/>
              </a:cxn>
              <a:cxn ang="0">
                <a:pos x="35" y="25"/>
              </a:cxn>
              <a:cxn ang="0">
                <a:pos x="40" y="9"/>
              </a:cxn>
              <a:cxn ang="0">
                <a:pos x="67" y="0"/>
              </a:cxn>
              <a:cxn ang="0">
                <a:pos x="94" y="9"/>
              </a:cxn>
              <a:cxn ang="0">
                <a:pos x="99" y="25"/>
              </a:cxn>
              <a:cxn ang="0">
                <a:pos x="99" y="45"/>
              </a:cxn>
              <a:cxn ang="0">
                <a:pos x="100" y="46"/>
              </a:cxn>
              <a:cxn ang="0">
                <a:pos x="102" y="51"/>
              </a:cxn>
              <a:cxn ang="0">
                <a:pos x="102" y="63"/>
              </a:cxn>
              <a:cxn ang="0">
                <a:pos x="97" y="69"/>
              </a:cxn>
              <a:cxn ang="0">
                <a:pos x="96" y="70"/>
              </a:cxn>
              <a:cxn ang="0">
                <a:pos x="95" y="72"/>
              </a:cxn>
              <a:cxn ang="0">
                <a:pos x="86" y="90"/>
              </a:cxn>
              <a:cxn ang="0">
                <a:pos x="84" y="93"/>
              </a:cxn>
              <a:cxn ang="0">
                <a:pos x="83" y="94"/>
              </a:cxn>
              <a:cxn ang="0">
                <a:pos x="83" y="107"/>
              </a:cxn>
              <a:cxn ang="0">
                <a:pos x="91" y="120"/>
              </a:cxn>
              <a:cxn ang="0">
                <a:pos x="121" y="135"/>
              </a:cxn>
              <a:cxn ang="0">
                <a:pos x="134" y="155"/>
              </a:cxn>
              <a:cxn ang="0">
                <a:pos x="134" y="165"/>
              </a:cxn>
            </a:cxnLst>
            <a:rect l="0" t="0" r="r" b="b"/>
            <a:pathLst>
              <a:path w="134" h="178">
                <a:moveTo>
                  <a:pt x="134" y="165"/>
                </a:moveTo>
                <a:cubicBezTo>
                  <a:pt x="134" y="169"/>
                  <a:pt x="110" y="178"/>
                  <a:pt x="67" y="178"/>
                </a:cubicBezTo>
                <a:cubicBezTo>
                  <a:pt x="24" y="178"/>
                  <a:pt x="0" y="169"/>
                  <a:pt x="0" y="165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7"/>
                  <a:pt x="5" y="139"/>
                  <a:pt x="12" y="135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45" y="117"/>
                  <a:pt x="48" y="112"/>
                  <a:pt x="48" y="107"/>
                </a:cubicBezTo>
                <a:cubicBezTo>
                  <a:pt x="48" y="94"/>
                  <a:pt x="48" y="94"/>
                  <a:pt x="48" y="94"/>
                </a:cubicBezTo>
                <a:cubicBezTo>
                  <a:pt x="47" y="93"/>
                  <a:pt x="47" y="93"/>
                  <a:pt x="47" y="93"/>
                </a:cubicBezTo>
                <a:cubicBezTo>
                  <a:pt x="47" y="93"/>
                  <a:pt x="39" y="84"/>
                  <a:pt x="37" y="71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69"/>
                  <a:pt x="35" y="69"/>
                  <a:pt x="35" y="69"/>
                </a:cubicBezTo>
                <a:cubicBezTo>
                  <a:pt x="33" y="68"/>
                  <a:pt x="32" y="66"/>
                  <a:pt x="32" y="63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49"/>
                  <a:pt x="33" y="47"/>
                  <a:pt x="34" y="46"/>
                </a:cubicBezTo>
                <a:cubicBezTo>
                  <a:pt x="35" y="45"/>
                  <a:pt x="35" y="45"/>
                  <a:pt x="35" y="45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5"/>
                  <a:pt x="34" y="16"/>
                  <a:pt x="40" y="9"/>
                </a:cubicBezTo>
                <a:cubicBezTo>
                  <a:pt x="46" y="3"/>
                  <a:pt x="55" y="0"/>
                  <a:pt x="67" y="0"/>
                </a:cubicBezTo>
                <a:cubicBezTo>
                  <a:pt x="79" y="0"/>
                  <a:pt x="88" y="3"/>
                  <a:pt x="94" y="9"/>
                </a:cubicBezTo>
                <a:cubicBezTo>
                  <a:pt x="100" y="16"/>
                  <a:pt x="99" y="25"/>
                  <a:pt x="99" y="25"/>
                </a:cubicBezTo>
                <a:cubicBezTo>
                  <a:pt x="99" y="45"/>
                  <a:pt x="99" y="45"/>
                  <a:pt x="99" y="45"/>
                </a:cubicBezTo>
                <a:cubicBezTo>
                  <a:pt x="100" y="46"/>
                  <a:pt x="100" y="46"/>
                  <a:pt x="100" y="46"/>
                </a:cubicBezTo>
                <a:cubicBezTo>
                  <a:pt x="101" y="47"/>
                  <a:pt x="102" y="49"/>
                  <a:pt x="102" y="51"/>
                </a:cubicBezTo>
                <a:cubicBezTo>
                  <a:pt x="102" y="63"/>
                  <a:pt x="102" y="63"/>
                  <a:pt x="102" y="63"/>
                </a:cubicBezTo>
                <a:cubicBezTo>
                  <a:pt x="102" y="66"/>
                  <a:pt x="100" y="69"/>
                  <a:pt x="97" y="69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72"/>
                  <a:pt x="95" y="72"/>
                  <a:pt x="95" y="72"/>
                </a:cubicBezTo>
                <a:cubicBezTo>
                  <a:pt x="93" y="78"/>
                  <a:pt x="90" y="84"/>
                  <a:pt x="86" y="90"/>
                </a:cubicBezTo>
                <a:cubicBezTo>
                  <a:pt x="85" y="91"/>
                  <a:pt x="85" y="92"/>
                  <a:pt x="84" y="93"/>
                </a:cubicBezTo>
                <a:cubicBezTo>
                  <a:pt x="83" y="94"/>
                  <a:pt x="83" y="94"/>
                  <a:pt x="83" y="94"/>
                </a:cubicBezTo>
                <a:cubicBezTo>
                  <a:pt x="83" y="107"/>
                  <a:pt x="83" y="107"/>
                  <a:pt x="83" y="107"/>
                </a:cubicBezTo>
                <a:cubicBezTo>
                  <a:pt x="83" y="113"/>
                  <a:pt x="86" y="118"/>
                  <a:pt x="91" y="120"/>
                </a:cubicBezTo>
                <a:cubicBezTo>
                  <a:pt x="121" y="135"/>
                  <a:pt x="121" y="135"/>
                  <a:pt x="121" y="135"/>
                </a:cubicBezTo>
                <a:cubicBezTo>
                  <a:pt x="129" y="139"/>
                  <a:pt x="134" y="147"/>
                  <a:pt x="134" y="155"/>
                </a:cubicBezTo>
                <a:lnTo>
                  <a:pt x="134" y="16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字魂58号-创中黑" panose="00000500000000000000" pitchFamily="2" charset="-122"/>
              <a:ea typeface="字魂58号-创中黑" panose="00000500000000000000" pitchFamily="2" charset="-122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817880" y="1595469"/>
            <a:ext cx="4891404" cy="5121687"/>
            <a:chOff x="817880" y="1595469"/>
            <a:chExt cx="4891404" cy="5121687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494545BE-5586-47DC-A065-C572594C3E8C}"/>
                </a:ext>
              </a:extLst>
            </p:cNvPr>
            <p:cNvSpPr/>
            <p:nvPr/>
          </p:nvSpPr>
          <p:spPr>
            <a:xfrm>
              <a:off x="817880" y="2358840"/>
              <a:ext cx="4764620" cy="4358316"/>
            </a:xfrm>
            <a:prstGeom prst="rect">
              <a:avLst/>
            </a:prstGeom>
            <a:solidFill>
              <a:srgbClr val="C4D7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DC70672-9717-4118-80AD-51F36F61038B}"/>
                </a:ext>
              </a:extLst>
            </p:cNvPr>
            <p:cNvSpPr/>
            <p:nvPr/>
          </p:nvSpPr>
          <p:spPr>
            <a:xfrm>
              <a:off x="1577976" y="1595469"/>
              <a:ext cx="4131308" cy="3966912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圖片 16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71" t="14735" r="30535"/>
            <a:stretch/>
          </p:blipFill>
          <p:spPr>
            <a:xfrm>
              <a:off x="1704758" y="2113345"/>
              <a:ext cx="3877742" cy="3010257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47" r="5357"/>
            <a:stretch/>
          </p:blipFill>
          <p:spPr>
            <a:xfrm>
              <a:off x="1064286" y="4079865"/>
              <a:ext cx="4238837" cy="24473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5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0D4EFFD-18BA-45E9-90B3-7D79CADDB7AF}"/>
              </a:ext>
            </a:extLst>
          </p:cNvPr>
          <p:cNvSpPr/>
          <p:nvPr/>
        </p:nvSpPr>
        <p:spPr>
          <a:xfrm>
            <a:off x="0" y="1642586"/>
            <a:ext cx="3429000" cy="2421923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25891C2-63BE-45B1-B3F1-1FD7EBA1C030}"/>
              </a:ext>
            </a:extLst>
          </p:cNvPr>
          <p:cNvSpPr/>
          <p:nvPr/>
        </p:nvSpPr>
        <p:spPr>
          <a:xfrm>
            <a:off x="3429000" y="4262940"/>
            <a:ext cx="3429000" cy="2421923"/>
          </a:xfrm>
          <a:prstGeom prst="rect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91B3DE2-0044-4B01-818A-3F6284E8966D}"/>
              </a:ext>
            </a:extLst>
          </p:cNvPr>
          <p:cNvSpPr/>
          <p:nvPr/>
        </p:nvSpPr>
        <p:spPr>
          <a:xfrm>
            <a:off x="10287000" y="0"/>
            <a:ext cx="1905000" cy="6858000"/>
          </a:xfrm>
          <a:prstGeom prst="rect">
            <a:avLst/>
          </a:prstGeom>
          <a:solidFill>
            <a:srgbClr val="FBD7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7738ECC-C9B8-4F38-894C-35145ABD1306}"/>
              </a:ext>
            </a:extLst>
          </p:cNvPr>
          <p:cNvSpPr/>
          <p:nvPr/>
        </p:nvSpPr>
        <p:spPr>
          <a:xfrm>
            <a:off x="3429000" y="1642586"/>
            <a:ext cx="3429000" cy="2421923"/>
          </a:xfrm>
          <a:prstGeom prst="rect">
            <a:avLst/>
          </a:prstGeom>
          <a:solidFill>
            <a:srgbClr val="AAC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99105EF-F80E-4AA1-A764-65583E0738AF}"/>
              </a:ext>
            </a:extLst>
          </p:cNvPr>
          <p:cNvSpPr/>
          <p:nvPr/>
        </p:nvSpPr>
        <p:spPr>
          <a:xfrm>
            <a:off x="0" y="4262940"/>
            <a:ext cx="3429000" cy="2421923"/>
          </a:xfrm>
          <a:prstGeom prst="rect">
            <a:avLst/>
          </a:prstGeom>
          <a:solidFill>
            <a:srgbClr val="AAC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33A62DD-F54F-4330-8206-1D001406CB86}"/>
              </a:ext>
            </a:extLst>
          </p:cNvPr>
          <p:cNvSpPr/>
          <p:nvPr/>
        </p:nvSpPr>
        <p:spPr>
          <a:xfrm>
            <a:off x="6858000" y="4262940"/>
            <a:ext cx="3429000" cy="2421923"/>
          </a:xfrm>
          <a:prstGeom prst="rect">
            <a:avLst/>
          </a:prstGeom>
          <a:solidFill>
            <a:srgbClr val="AAC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78489" y="2561159"/>
            <a:ext cx="3307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額溫低於</a:t>
            </a:r>
            <a:r>
              <a:rPr lang="en-US" altLang="zh-TW" sz="32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36.9</a:t>
            </a:r>
            <a:r>
              <a:rPr lang="zh-TW" altLang="en-US" sz="32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12" name="TextBox 34">
            <a:extLst>
              <a:ext uri="{FF2B5EF4-FFF2-40B4-BE49-F238E27FC236}">
                <a16:creationId xmlns:a16="http://schemas.microsoft.com/office/drawing/2014/main" id="{3D564B68-06F8-411C-80F3-4B1B653921AC}"/>
              </a:ext>
            </a:extLst>
          </p:cNvPr>
          <p:cNvSpPr txBox="1"/>
          <p:nvPr/>
        </p:nvSpPr>
        <p:spPr>
          <a:xfrm>
            <a:off x="3775711" y="5143882"/>
            <a:ext cx="2735577" cy="704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commodoconsequat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字魂58号-创中黑" panose="00000500000000000000" pitchFamily="2" charset="-122"/>
                <a:ea typeface="字魂58号-创中黑" panose="00000500000000000000" pitchFamily="2" charset="-122"/>
              </a:rPr>
              <a:t>.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034CF981-659B-4E80-B813-F8D0E7A8769D}"/>
              </a:ext>
            </a:extLst>
          </p:cNvPr>
          <p:cNvGrpSpPr/>
          <p:nvPr/>
        </p:nvGrpSpPr>
        <p:grpSpPr>
          <a:xfrm rot="16200000" flipH="1">
            <a:off x="10346385" y="719750"/>
            <a:ext cx="774914" cy="200259"/>
            <a:chOff x="852408" y="3745351"/>
            <a:chExt cx="1379350" cy="356462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C040D7FE-4D7C-4B24-801C-57E554339CFB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2B0E7B3B-BDE9-4057-96AD-AFE4019AC286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1C5C8427-3967-4454-BBFD-22659569F8C6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FF61CFFE-02F3-4B1B-82BE-D3D51045D94B}"/>
              </a:ext>
            </a:extLst>
          </p:cNvPr>
          <p:cNvGrpSpPr/>
          <p:nvPr/>
        </p:nvGrpSpPr>
        <p:grpSpPr>
          <a:xfrm rot="16200000" flipH="1">
            <a:off x="11127170" y="5797146"/>
            <a:ext cx="1381011" cy="356891"/>
            <a:chOff x="852408" y="3745351"/>
            <a:chExt cx="1379350" cy="356462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556F0F02-D75E-4ECF-98D7-60B04C9F6EBD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A141915C-9941-43F2-96FF-DB3D767AE9FE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E47BC05B-E5BC-4B3C-82F4-94D2C16E0B30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文本框 1">
            <a:extLst>
              <a:ext uri="{FF2B5EF4-FFF2-40B4-BE49-F238E27FC236}">
                <a16:creationId xmlns:a16="http://schemas.microsoft.com/office/drawing/2014/main" id="{2A1C0A3F-08CB-4644-BAA6-2A8F5021B8F6}"/>
              </a:ext>
            </a:extLst>
          </p:cNvPr>
          <p:cNvSpPr txBox="1"/>
          <p:nvPr/>
        </p:nvSpPr>
        <p:spPr>
          <a:xfrm>
            <a:off x="255045" y="38724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檢疫流程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7" r="38839"/>
          <a:stretch/>
        </p:blipFill>
        <p:spPr>
          <a:xfrm>
            <a:off x="4950985" y="1649319"/>
            <a:ext cx="1896129" cy="2412000"/>
          </a:xfrm>
          <a:prstGeom prst="rect">
            <a:avLst/>
          </a:prstGeom>
        </p:spPr>
      </p:pic>
      <p:sp>
        <p:nvSpPr>
          <p:cNvPr id="31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3412119" y="2304798"/>
            <a:ext cx="1528379" cy="11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200" b="1" cap="all">
                <a:latin typeface="文鼎特明" panose="02020909000000000000" pitchFamily="49" charset="-120"/>
                <a:ea typeface="文鼎特明" panose="02020909000000000000" pitchFamily="49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dirty="0"/>
              <a:t>從</a:t>
            </a:r>
            <a:r>
              <a:rPr lang="zh-TW" altLang="en-US" dirty="0" smtClean="0"/>
              <a:t>側門</a:t>
            </a:r>
            <a:endParaRPr lang="en-US" altLang="zh-TW" dirty="0"/>
          </a:p>
          <a:p>
            <a:r>
              <a:rPr lang="zh-TW" altLang="en-US" dirty="0" smtClean="0"/>
              <a:t>離開</a:t>
            </a:r>
            <a:endParaRPr lang="en-US" altLang="zh-TW" dirty="0"/>
          </a:p>
        </p:txBody>
      </p:sp>
      <p:sp>
        <p:nvSpPr>
          <p:cNvPr id="32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74969" y="5174170"/>
            <a:ext cx="3307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</a:t>
            </a:r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溫高於</a:t>
            </a:r>
            <a:r>
              <a:rPr lang="en-US" altLang="zh-TW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37</a:t>
            </a:r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pic>
        <p:nvPicPr>
          <p:cNvPr id="33" name="圖片 3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9" t="17840" r="20625" b="14199"/>
          <a:stretch/>
        </p:blipFill>
        <p:spPr>
          <a:xfrm>
            <a:off x="3521527" y="4399921"/>
            <a:ext cx="3243943" cy="1770328"/>
          </a:xfrm>
          <a:prstGeom prst="rect">
            <a:avLst/>
          </a:prstGeom>
        </p:spPr>
      </p:pic>
      <p:sp>
        <p:nvSpPr>
          <p:cNvPr id="34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3484174" y="6109281"/>
            <a:ext cx="3307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測量耳溫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22B30A-AE25-47B3-B4C4-DCA4FDD641CF}"/>
              </a:ext>
            </a:extLst>
          </p:cNvPr>
          <p:cNvSpPr txBox="1"/>
          <p:nvPr/>
        </p:nvSpPr>
        <p:spPr>
          <a:xfrm>
            <a:off x="317327" y="5758945"/>
            <a:ext cx="27355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TW" altLang="en-US" dirty="0">
                <a:latin typeface="文鼎中明" panose="02020609000000000000" pitchFamily="49" charset="-120"/>
                <a:ea typeface="文鼎中明" panose="02020609000000000000" pitchFamily="49" charset="-120"/>
              </a:rPr>
              <a:t>去耳溫複檢區再量測</a:t>
            </a:r>
            <a:r>
              <a:rPr lang="zh-TW" altLang="en-US" dirty="0" smtClean="0">
                <a:latin typeface="文鼎中明" panose="02020609000000000000" pitchFamily="49" charset="-120"/>
                <a:ea typeface="文鼎中明" panose="02020609000000000000" pitchFamily="49" charset="-120"/>
              </a:rPr>
              <a:t>一次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sp>
        <p:nvSpPr>
          <p:cNvPr id="37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6765470" y="6129387"/>
            <a:ext cx="45769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耳溫</a:t>
            </a:r>
            <a:r>
              <a:rPr lang="en-US" altLang="zh-TW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&gt;38</a:t>
            </a:r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度，隔離區等候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38" name="向右箭號 37"/>
          <p:cNvSpPr/>
          <p:nvPr/>
        </p:nvSpPr>
        <p:spPr>
          <a:xfrm>
            <a:off x="6075920" y="5769152"/>
            <a:ext cx="782077" cy="982275"/>
          </a:xfrm>
          <a:prstGeom prst="rightArrow">
            <a:avLst>
              <a:gd name="adj1" fmla="val 41134"/>
              <a:gd name="adj2" fmla="val 47216"/>
            </a:avLst>
          </a:prstGeom>
          <a:solidFill>
            <a:srgbClr val="FFCCCC"/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向右箭號 38"/>
          <p:cNvSpPr/>
          <p:nvPr/>
        </p:nvSpPr>
        <p:spPr>
          <a:xfrm rot="16200000">
            <a:off x="4747019" y="3648434"/>
            <a:ext cx="782077" cy="982275"/>
          </a:xfrm>
          <a:prstGeom prst="rightArrow">
            <a:avLst>
              <a:gd name="adj1" fmla="val 41134"/>
              <a:gd name="adj2" fmla="val 47216"/>
            </a:avLst>
          </a:prstGeom>
          <a:solidFill>
            <a:srgbClr val="FFCCCC"/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r="50305"/>
          <a:stretch/>
        </p:blipFill>
        <p:spPr>
          <a:xfrm rot="5400000">
            <a:off x="7697878" y="3612271"/>
            <a:ext cx="1764344" cy="3333750"/>
          </a:xfrm>
          <a:prstGeom prst="rect">
            <a:avLst/>
          </a:prstGeom>
        </p:spPr>
      </p:pic>
      <p:sp>
        <p:nvSpPr>
          <p:cNvPr id="36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78489" y="1720023"/>
            <a:ext cx="15200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情況</a:t>
            </a:r>
            <a:r>
              <a:rPr lang="zh-TW" altLang="en-US" sz="32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一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41" name="文本框 8">
            <a:extLst>
              <a:ext uri="{FF2B5EF4-FFF2-40B4-BE49-F238E27FC236}">
                <a16:creationId xmlns:a16="http://schemas.microsoft.com/office/drawing/2014/main" id="{6829C391-A16E-4081-A141-DD74368F6538}"/>
              </a:ext>
            </a:extLst>
          </p:cNvPr>
          <p:cNvSpPr txBox="1"/>
          <p:nvPr/>
        </p:nvSpPr>
        <p:spPr>
          <a:xfrm>
            <a:off x="60809" y="4336565"/>
            <a:ext cx="15200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r>
              <a:rPr lang="zh-TW" altLang="en-US" sz="32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情況二</a:t>
            </a:r>
            <a:endParaRPr lang="zh-CN" altLang="en-US" sz="32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833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8E72C779-48D6-44C2-A03A-2CA3F67DE17A}"/>
              </a:ext>
            </a:extLst>
          </p:cNvPr>
          <p:cNvCxnSpPr>
            <a:cxnSpLocks/>
          </p:cNvCxnSpPr>
          <p:nvPr/>
        </p:nvCxnSpPr>
        <p:spPr>
          <a:xfrm>
            <a:off x="860327" y="1108964"/>
            <a:ext cx="0" cy="4673797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DCDFE1D5-0EE7-461E-9C0A-D2D9581CAA5E}"/>
              </a:ext>
            </a:extLst>
          </p:cNvPr>
          <p:cNvSpPr/>
          <p:nvPr/>
        </p:nvSpPr>
        <p:spPr>
          <a:xfrm>
            <a:off x="9577953" y="0"/>
            <a:ext cx="2614047" cy="6858000"/>
          </a:xfrm>
          <a:prstGeom prst="rect">
            <a:avLst/>
          </a:prstGeom>
          <a:solidFill>
            <a:srgbClr val="FBD7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17840E2-D455-4FB3-BF49-AE313EB98576}"/>
              </a:ext>
            </a:extLst>
          </p:cNvPr>
          <p:cNvSpPr/>
          <p:nvPr/>
        </p:nvSpPr>
        <p:spPr>
          <a:xfrm>
            <a:off x="650536" y="820078"/>
            <a:ext cx="419581" cy="419581"/>
          </a:xfrm>
          <a:prstGeom prst="ellipse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280B0058-569D-46B3-A674-5B5AB0FD1A38}"/>
              </a:ext>
            </a:extLst>
          </p:cNvPr>
          <p:cNvSpPr/>
          <p:nvPr/>
        </p:nvSpPr>
        <p:spPr>
          <a:xfrm>
            <a:off x="633350" y="2329391"/>
            <a:ext cx="419581" cy="419581"/>
          </a:xfrm>
          <a:prstGeom prst="ellipse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0BD1E175-1678-4075-8D60-384DA8A499BB}"/>
              </a:ext>
            </a:extLst>
          </p:cNvPr>
          <p:cNvSpPr/>
          <p:nvPr/>
        </p:nvSpPr>
        <p:spPr>
          <a:xfrm>
            <a:off x="653934" y="3838704"/>
            <a:ext cx="419581" cy="419581"/>
          </a:xfrm>
          <a:prstGeom prst="ellipse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53AEC09-C6E1-4902-8F4E-49B2C2308492}"/>
              </a:ext>
            </a:extLst>
          </p:cNvPr>
          <p:cNvSpPr/>
          <p:nvPr/>
        </p:nvSpPr>
        <p:spPr>
          <a:xfrm>
            <a:off x="650535" y="5376717"/>
            <a:ext cx="419581" cy="419581"/>
          </a:xfrm>
          <a:prstGeom prst="ellipse">
            <a:avLst/>
          </a:prstGeom>
          <a:solidFill>
            <a:srgbClr val="C4D7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內容版面配置區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08" y="1029868"/>
            <a:ext cx="9739813" cy="5478645"/>
          </a:xfrm>
        </p:spPr>
      </p:pic>
      <p:grpSp>
        <p:nvGrpSpPr>
          <p:cNvPr id="3" name="群組 2"/>
          <p:cNvGrpSpPr/>
          <p:nvPr/>
        </p:nvGrpSpPr>
        <p:grpSpPr>
          <a:xfrm>
            <a:off x="1576920" y="4048494"/>
            <a:ext cx="2711139" cy="2413948"/>
            <a:chOff x="1478961" y="1873790"/>
            <a:chExt cx="2711139" cy="2413948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EB21B1C-17CE-49A1-87CB-94F949F3B785}"/>
                </a:ext>
              </a:extLst>
            </p:cNvPr>
            <p:cNvSpPr/>
            <p:nvPr/>
          </p:nvSpPr>
          <p:spPr>
            <a:xfrm>
              <a:off x="1478961" y="1873790"/>
              <a:ext cx="2565976" cy="2413948"/>
            </a:xfrm>
            <a:prstGeom prst="rect">
              <a:avLst/>
            </a:prstGeom>
            <a:solidFill>
              <a:srgbClr val="FBD7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092A305-0BDD-4289-8526-8727C4A3C1E6}"/>
                </a:ext>
              </a:extLst>
            </p:cNvPr>
            <p:cNvSpPr txBox="1"/>
            <p:nvPr/>
          </p:nvSpPr>
          <p:spPr>
            <a:xfrm>
              <a:off x="1478961" y="3575768"/>
              <a:ext cx="271113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spcBef>
                  <a:spcPct val="20000"/>
                </a:spcBef>
                <a:buFont typeface="Arial" panose="020B0604020202020204" pitchFamily="34" charset="0"/>
                <a:buNone/>
                <a:defRPr sz="3600" b="1" cap="all">
                  <a:gradFill>
                    <a:gsLst>
                      <a:gs pos="5000">
                        <a:srgbClr val="BD1032"/>
                      </a:gs>
                      <a:gs pos="36000">
                        <a:srgbClr val="55020D"/>
                      </a:gs>
                      <a:gs pos="68000">
                        <a:srgbClr val="E13377"/>
                      </a:gs>
                      <a:gs pos="100000">
                        <a:srgbClr val="ED8571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latin typeface="微软雅黑" panose="020B0503020204020204" charset="-122"/>
                  <a:ea typeface="微软雅黑" panose="020B0503020204020204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latin typeface="微软雅黑" panose="020B0503020204020204" charset="-122"/>
                  <a:ea typeface="微软雅黑" panose="020B0503020204020204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latin typeface="微软雅黑" panose="020B0503020204020204" charset="-122"/>
                  <a:ea typeface="微软雅黑" panose="020B0503020204020204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TW" altLang="en-US" sz="3200" b="0" spc="600" noProof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鼎特明" panose="02020909000000000000" pitchFamily="49" charset="-120"/>
                  <a:ea typeface="文鼎特明" panose="02020909000000000000" pitchFamily="49" charset="-120"/>
                </a:rPr>
                <a:t>發燒隔離區</a:t>
              </a:r>
              <a:endParaRPr kumimoji="0" lang="zh-CN" altLang="en-US" sz="3200" b="0" i="0" u="none" strike="noStrike" kern="1200" cap="all" spc="60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endParaRPr>
            </a:p>
          </p:txBody>
        </p:sp>
        <p:pic>
          <p:nvPicPr>
            <p:cNvPr id="23" name="图形 22" descr="沙漏">
              <a:extLst>
                <a:ext uri="{FF2B5EF4-FFF2-40B4-BE49-F238E27FC236}">
                  <a16:creationId xmlns:a16="http://schemas.microsoft.com/office/drawing/2014/main" id="{C1A899C0-A173-48AE-8F16-37A153314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27669" y="2241834"/>
              <a:ext cx="1192734" cy="1192734"/>
            </a:xfrm>
            <a:prstGeom prst="rect">
              <a:avLst/>
            </a:prstGeom>
          </p:spPr>
        </p:pic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72BC762F-174B-43EF-95C7-E462B4FEA0CA}"/>
              </a:ext>
            </a:extLst>
          </p:cNvPr>
          <p:cNvSpPr/>
          <p:nvPr/>
        </p:nvSpPr>
        <p:spPr>
          <a:xfrm>
            <a:off x="5030362" y="253228"/>
            <a:ext cx="6800339" cy="2269648"/>
          </a:xfrm>
          <a:prstGeom prst="rect">
            <a:avLst/>
          </a:prstGeom>
          <a:solidFill>
            <a:srgbClr val="C4D7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  <a:sym typeface="Wingdings" panose="05000000000000000000" pitchFamily="2" charset="2"/>
              </a:rPr>
              <a:t></a:t>
            </a:r>
            <a:r>
              <a:rPr lang="zh-TW" altLang="en-US" sz="24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學生</a:t>
            </a:r>
            <a:r>
              <a:rPr lang="zh-TW" altLang="en-US" sz="24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在發燒隔離區等待時，門窗皆是打開的以利</a:t>
            </a:r>
            <a:r>
              <a:rPr lang="zh-TW" altLang="en-US" sz="2400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通風</a:t>
            </a:r>
            <a:r>
              <a:rPr lang="zh-TW" altLang="en-US" sz="24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  <a:p>
            <a:endParaRPr lang="en-US" altLang="zh-TW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  <a:p>
            <a:r>
              <a:rPr lang="zh-TW" altLang="en-US" sz="24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  <a:sym typeface="Wingdings" panose="05000000000000000000" pitchFamily="2" charset="2"/>
              </a:rPr>
              <a:t></a:t>
            </a:r>
            <a:r>
              <a:rPr lang="zh-TW" altLang="en-US" sz="24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等</a:t>
            </a:r>
            <a:r>
              <a:rPr lang="zh-TW" altLang="en-US" sz="2400" dirty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家長到學校時，會請警衛大哥告知護理師，再請護理師通知耳溫檢測站的教師，請耳溫檢測站老師協助</a:t>
            </a:r>
            <a:r>
              <a:rPr lang="zh-TW" altLang="en-US" sz="2400" dirty="0">
                <a:solidFill>
                  <a:srgbClr val="FF0000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將學生帶到校門口</a:t>
            </a:r>
            <a:r>
              <a:rPr lang="zh-TW" altLang="en-US" sz="2400" dirty="0" smtClean="0">
                <a:solidFill>
                  <a:schemeClr val="tx1"/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419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7FCE17D7-D32A-404E-8876-0AB386E4D0A9}"/>
              </a:ext>
            </a:extLst>
          </p:cNvPr>
          <p:cNvGrpSpPr/>
          <p:nvPr/>
        </p:nvGrpSpPr>
        <p:grpSpPr>
          <a:xfrm>
            <a:off x="5755042" y="3144602"/>
            <a:ext cx="774914" cy="200259"/>
            <a:chOff x="852408" y="3745351"/>
            <a:chExt cx="1379350" cy="356462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6AF9B1A-97D1-4708-962D-3B1307C7A739}"/>
                </a:ext>
              </a:extLst>
            </p:cNvPr>
            <p:cNvSpPr/>
            <p:nvPr/>
          </p:nvSpPr>
          <p:spPr>
            <a:xfrm>
              <a:off x="852408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491FA76-6733-4D8E-8D1D-98C1D0D682EB}"/>
                </a:ext>
              </a:extLst>
            </p:cNvPr>
            <p:cNvSpPr/>
            <p:nvPr/>
          </p:nvSpPr>
          <p:spPr>
            <a:xfrm>
              <a:off x="1363852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A39B6DE7-7A40-4579-9864-B7E6883CDB6D}"/>
                </a:ext>
              </a:extLst>
            </p:cNvPr>
            <p:cNvSpPr/>
            <p:nvPr/>
          </p:nvSpPr>
          <p:spPr>
            <a:xfrm>
              <a:off x="1875296" y="3745351"/>
              <a:ext cx="356462" cy="3564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双波形 12">
            <a:extLst>
              <a:ext uri="{FF2B5EF4-FFF2-40B4-BE49-F238E27FC236}">
                <a16:creationId xmlns:a16="http://schemas.microsoft.com/office/drawing/2014/main" id="{24BC6EC7-4D09-4EB4-90D2-FB7021BB8873}"/>
              </a:ext>
            </a:extLst>
          </p:cNvPr>
          <p:cNvSpPr/>
          <p:nvPr/>
        </p:nvSpPr>
        <p:spPr>
          <a:xfrm rot="2696221">
            <a:off x="-4409184" y="2680349"/>
            <a:ext cx="12564333" cy="6008275"/>
          </a:xfrm>
          <a:prstGeom prst="doubleWave">
            <a:avLst>
              <a:gd name="adj1" fmla="val 6705"/>
              <a:gd name="adj2" fmla="val -3109"/>
            </a:avLst>
          </a:prstGeom>
          <a:solidFill>
            <a:srgbClr val="FBD77F"/>
          </a:solidFill>
          <a:ln>
            <a:noFill/>
          </a:ln>
          <a:effectLst>
            <a:outerShdw blurRad="139700" dist="1143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7057C9-61C6-4790-981B-D3C1B08E883B}"/>
              </a:ext>
            </a:extLst>
          </p:cNvPr>
          <p:cNvSpPr/>
          <p:nvPr/>
        </p:nvSpPr>
        <p:spPr>
          <a:xfrm>
            <a:off x="-164685" y="3585694"/>
            <a:ext cx="3452315" cy="26237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en-US" sz="16600" b="1" spc="225" dirty="0">
                <a:solidFill>
                  <a:srgbClr val="AAC6C3"/>
                </a:solidFill>
                <a:latin typeface="三极极黑简体" panose="00000505000000000000" pitchFamily="2" charset="-122"/>
                <a:ea typeface="三极极黑简体" panose="00000505000000000000" pitchFamily="2" charset="-122"/>
                <a:cs typeface="+mn-ea"/>
                <a:sym typeface="+mn-lt"/>
              </a:rPr>
              <a:t>02</a:t>
            </a:r>
            <a:endParaRPr sz="16600" b="1" spc="225" dirty="0">
              <a:solidFill>
                <a:srgbClr val="AAC6C3"/>
              </a:solidFill>
              <a:latin typeface="三极极黑简体" panose="00000505000000000000" pitchFamily="2" charset="-122"/>
              <a:ea typeface="三极极黑简体" panose="00000505000000000000" pitchFamily="2" charset="-122"/>
              <a:cs typeface="+mn-ea"/>
              <a:sym typeface="+mn-lt"/>
            </a:endParaRPr>
          </a:p>
        </p:txBody>
      </p:sp>
      <p:sp>
        <p:nvSpPr>
          <p:cNvPr id="15" name="双波形 14">
            <a:extLst>
              <a:ext uri="{FF2B5EF4-FFF2-40B4-BE49-F238E27FC236}">
                <a16:creationId xmlns:a16="http://schemas.microsoft.com/office/drawing/2014/main" id="{F097C902-E182-4934-A690-B2B593B9750F}"/>
              </a:ext>
            </a:extLst>
          </p:cNvPr>
          <p:cNvSpPr/>
          <p:nvPr/>
        </p:nvSpPr>
        <p:spPr>
          <a:xfrm rot="14568640">
            <a:off x="9029646" y="-219061"/>
            <a:ext cx="6562026" cy="2820437"/>
          </a:xfrm>
          <a:prstGeom prst="doubleWave">
            <a:avLst>
              <a:gd name="adj1" fmla="val 9058"/>
              <a:gd name="adj2" fmla="val -4864"/>
            </a:avLst>
          </a:prstGeom>
          <a:solidFill>
            <a:srgbClr val="9BBBB7"/>
          </a:solidFill>
          <a:ln>
            <a:noFill/>
          </a:ln>
          <a:effectLst>
            <a:outerShdw blurRad="177800" dist="1016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443AD6-E209-47C7-AE58-78159DE96EBE}"/>
              </a:ext>
            </a:extLst>
          </p:cNvPr>
          <p:cNvSpPr/>
          <p:nvPr/>
        </p:nvSpPr>
        <p:spPr>
          <a:xfrm>
            <a:off x="4189919" y="1287454"/>
            <a:ext cx="621552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藝文教</a:t>
            </a:r>
            <a:r>
              <a:rPr lang="zh-TW" altLang="en-US" sz="5400" b="1" spc="225" dirty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室</a:t>
            </a:r>
            <a:endParaRPr lang="en-US" altLang="zh-TW" sz="5400" b="1" spc="225" dirty="0" smtClean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  <a:p>
            <a:pPr algn="ctr">
              <a:defRPr/>
            </a:pPr>
            <a:r>
              <a:rPr lang="zh-TW" altLang="en-US" sz="5400" b="1" spc="2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+mn-ea"/>
                <a:sym typeface="+mn-lt"/>
              </a:rPr>
              <a:t>發燒篩檢站</a:t>
            </a:r>
            <a:endParaRPr lang="en-US" sz="5400" b="1" spc="225" dirty="0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+mn-ea"/>
              <a:sym typeface="+mn-lt"/>
            </a:endParaRPr>
          </a:p>
        </p:txBody>
      </p:sp>
      <p:sp>
        <p:nvSpPr>
          <p:cNvPr id="14" name="Rectangle 66">
            <a:extLst>
              <a:ext uri="{FF2B5EF4-FFF2-40B4-BE49-F238E27FC236}">
                <a16:creationId xmlns:a16="http://schemas.microsoft.com/office/drawing/2014/main" id="{8353F4A6-E34F-4E1C-A947-5E691B2D99B6}"/>
              </a:ext>
            </a:extLst>
          </p:cNvPr>
          <p:cNvSpPr/>
          <p:nvPr/>
        </p:nvSpPr>
        <p:spPr>
          <a:xfrm>
            <a:off x="5597588" y="3470766"/>
            <a:ext cx="4961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 rtl="0">
              <a:lnSpc>
                <a:spcPct val="150000"/>
              </a:lnSpc>
              <a:spcBef>
                <a:spcPts val="1200"/>
              </a:spcBef>
              <a:buClr>
                <a:srgbClr val="E24848"/>
              </a:buClr>
              <a:defRPr/>
            </a:pPr>
            <a:r>
              <a:rPr lang="zh-TW" altLang="en-US" sz="2400" kern="1200" noProof="1" smtClean="0">
                <a:solidFill>
                  <a:schemeClr val="tx1">
                    <a:lumMod val="85000"/>
                    <a:lumOff val="1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  <a:cs typeface="Open Sans Light" panose="020B0306030504020204" pitchFamily="34" charset="0"/>
              </a:rPr>
              <a:t>開車、騎車同仁</a:t>
            </a:r>
            <a:endParaRPr lang="en-US" sz="2400" kern="1200" noProof="1">
              <a:solidFill>
                <a:schemeClr val="tx1">
                  <a:lumMod val="85000"/>
                  <a:lumOff val="1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4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3136F5EA-9AFD-4DD2-8E08-02CB7A6EB899}"/>
              </a:ext>
            </a:extLst>
          </p:cNvPr>
          <p:cNvCxnSpPr/>
          <p:nvPr/>
        </p:nvCxnSpPr>
        <p:spPr>
          <a:xfrm>
            <a:off x="6681652" y="3189981"/>
            <a:ext cx="540000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8E6B4866-09D8-4455-AA69-FDAE61DDEF58}"/>
              </a:ext>
            </a:extLst>
          </p:cNvPr>
          <p:cNvCxnSpPr/>
          <p:nvPr/>
        </p:nvCxnSpPr>
        <p:spPr>
          <a:xfrm>
            <a:off x="3975702" y="3189981"/>
            <a:ext cx="294180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0265073-EA6A-40E9-BA9E-AF138FB8EEDA}"/>
              </a:ext>
            </a:extLst>
          </p:cNvPr>
          <p:cNvCxnSpPr/>
          <p:nvPr/>
        </p:nvCxnSpPr>
        <p:spPr>
          <a:xfrm>
            <a:off x="2151704" y="3189981"/>
            <a:ext cx="1862300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id="{8371B14D-B774-483D-9053-BFB272D5988E}"/>
              </a:ext>
            </a:extLst>
          </p:cNvPr>
          <p:cNvGrpSpPr/>
          <p:nvPr/>
        </p:nvGrpSpPr>
        <p:grpSpPr>
          <a:xfrm>
            <a:off x="4158823" y="2793981"/>
            <a:ext cx="792000" cy="792000"/>
            <a:chOff x="4267200" y="3009900"/>
            <a:chExt cx="792000" cy="792000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36B3F4E2-DE47-4489-BCBE-439FDE438230}"/>
                </a:ext>
              </a:extLst>
            </p:cNvPr>
            <p:cNvSpPr/>
            <p:nvPr/>
          </p:nvSpPr>
          <p:spPr>
            <a:xfrm>
              <a:off x="4267200" y="3009900"/>
              <a:ext cx="792000" cy="792000"/>
            </a:xfrm>
            <a:prstGeom prst="ellipse">
              <a:avLst/>
            </a:prstGeom>
            <a:solidFill>
              <a:srgbClr val="FBD77F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  <p:sp>
          <p:nvSpPr>
            <p:cNvPr id="9" name="Freeform 101">
              <a:extLst>
                <a:ext uri="{FF2B5EF4-FFF2-40B4-BE49-F238E27FC236}">
                  <a16:creationId xmlns:a16="http://schemas.microsoft.com/office/drawing/2014/main" id="{85411CBF-72AB-4826-9341-08E4AA687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6837" y="3243975"/>
              <a:ext cx="212725" cy="323850"/>
            </a:xfrm>
            <a:custGeom>
              <a:avLst/>
              <a:gdLst>
                <a:gd name="T0" fmla="*/ 448 w 669"/>
                <a:gd name="T1" fmla="*/ 12 h 1018"/>
                <a:gd name="T2" fmla="*/ 378 w 669"/>
                <a:gd name="T3" fmla="*/ 70 h 1018"/>
                <a:gd name="T4" fmla="*/ 350 w 669"/>
                <a:gd name="T5" fmla="*/ 159 h 1018"/>
                <a:gd name="T6" fmla="*/ 338 w 669"/>
                <a:gd name="T7" fmla="*/ 205 h 1018"/>
                <a:gd name="T8" fmla="*/ 301 w 669"/>
                <a:gd name="T9" fmla="*/ 243 h 1018"/>
                <a:gd name="T10" fmla="*/ 255 w 669"/>
                <a:gd name="T11" fmla="*/ 255 h 1018"/>
                <a:gd name="T12" fmla="*/ 202 w 669"/>
                <a:gd name="T13" fmla="*/ 238 h 1018"/>
                <a:gd name="T14" fmla="*/ 167 w 669"/>
                <a:gd name="T15" fmla="*/ 196 h 1018"/>
                <a:gd name="T16" fmla="*/ 159 w 669"/>
                <a:gd name="T17" fmla="*/ 119 h 1018"/>
                <a:gd name="T18" fmla="*/ 187 w 669"/>
                <a:gd name="T19" fmla="*/ 88 h 1018"/>
                <a:gd name="T20" fmla="*/ 177 w 669"/>
                <a:gd name="T21" fmla="*/ 23 h 1018"/>
                <a:gd name="T22" fmla="*/ 140 w 669"/>
                <a:gd name="T23" fmla="*/ 1 h 1018"/>
                <a:gd name="T24" fmla="*/ 83 w 669"/>
                <a:gd name="T25" fmla="*/ 19 h 1018"/>
                <a:gd name="T26" fmla="*/ 64 w 669"/>
                <a:gd name="T27" fmla="*/ 64 h 1018"/>
                <a:gd name="T28" fmla="*/ 83 w 669"/>
                <a:gd name="T29" fmla="*/ 109 h 1018"/>
                <a:gd name="T30" fmla="*/ 26 w 669"/>
                <a:gd name="T31" fmla="*/ 954 h 1018"/>
                <a:gd name="T32" fmla="*/ 1 w 669"/>
                <a:gd name="T33" fmla="*/ 979 h 1018"/>
                <a:gd name="T34" fmla="*/ 10 w 669"/>
                <a:gd name="T35" fmla="*/ 1008 h 1018"/>
                <a:gd name="T36" fmla="*/ 223 w 669"/>
                <a:gd name="T37" fmla="*/ 1018 h 1018"/>
                <a:gd name="T38" fmla="*/ 252 w 669"/>
                <a:gd name="T39" fmla="*/ 998 h 1018"/>
                <a:gd name="T40" fmla="*/ 249 w 669"/>
                <a:gd name="T41" fmla="*/ 968 h 1018"/>
                <a:gd name="T42" fmla="*/ 159 w 669"/>
                <a:gd name="T43" fmla="*/ 954 h 1018"/>
                <a:gd name="T44" fmla="*/ 204 w 669"/>
                <a:gd name="T45" fmla="*/ 595 h 1018"/>
                <a:gd name="T46" fmla="*/ 271 w 669"/>
                <a:gd name="T47" fmla="*/ 604 h 1018"/>
                <a:gd name="T48" fmla="*/ 356 w 669"/>
                <a:gd name="T49" fmla="*/ 568 h 1018"/>
                <a:gd name="T50" fmla="*/ 407 w 669"/>
                <a:gd name="T51" fmla="*/ 492 h 1018"/>
                <a:gd name="T52" fmla="*/ 415 w 669"/>
                <a:gd name="T53" fmla="*/ 426 h 1018"/>
                <a:gd name="T54" fmla="*/ 442 w 669"/>
                <a:gd name="T55" fmla="*/ 378 h 1018"/>
                <a:gd name="T56" fmla="*/ 491 w 669"/>
                <a:gd name="T57" fmla="*/ 352 h 1018"/>
                <a:gd name="T58" fmla="*/ 538 w 669"/>
                <a:gd name="T59" fmla="*/ 354 h 1018"/>
                <a:gd name="T60" fmla="*/ 583 w 669"/>
                <a:gd name="T61" fmla="*/ 385 h 1018"/>
                <a:gd name="T62" fmla="*/ 604 w 669"/>
                <a:gd name="T63" fmla="*/ 435 h 1018"/>
                <a:gd name="T64" fmla="*/ 614 w 669"/>
                <a:gd name="T65" fmla="*/ 467 h 1018"/>
                <a:gd name="T66" fmla="*/ 643 w 669"/>
                <a:gd name="T67" fmla="*/ 476 h 1018"/>
                <a:gd name="T68" fmla="*/ 668 w 669"/>
                <a:gd name="T69" fmla="*/ 451 h 1018"/>
                <a:gd name="T70" fmla="*/ 661 w 669"/>
                <a:gd name="T71" fmla="*/ 112 h 1018"/>
                <a:gd name="T72" fmla="*/ 611 w 669"/>
                <a:gd name="T73" fmla="*/ 36 h 1018"/>
                <a:gd name="T74" fmla="*/ 526 w 669"/>
                <a:gd name="T75" fmla="*/ 1 h 1018"/>
                <a:gd name="T76" fmla="*/ 584 w 669"/>
                <a:gd name="T77" fmla="*/ 304 h 1018"/>
                <a:gd name="T78" fmla="*/ 509 w 669"/>
                <a:gd name="T79" fmla="*/ 286 h 1018"/>
                <a:gd name="T80" fmla="*/ 434 w 669"/>
                <a:gd name="T81" fmla="*/ 305 h 1018"/>
                <a:gd name="T82" fmla="*/ 369 w 669"/>
                <a:gd name="T83" fmla="*/ 370 h 1018"/>
                <a:gd name="T84" fmla="*/ 350 w 669"/>
                <a:gd name="T85" fmla="*/ 445 h 1018"/>
                <a:gd name="T86" fmla="*/ 334 w 669"/>
                <a:gd name="T87" fmla="*/ 499 h 1018"/>
                <a:gd name="T88" fmla="*/ 292 w 669"/>
                <a:gd name="T89" fmla="*/ 533 h 1018"/>
                <a:gd name="T90" fmla="*/ 245 w 669"/>
                <a:gd name="T91" fmla="*/ 540 h 1018"/>
                <a:gd name="T92" fmla="*/ 194 w 669"/>
                <a:gd name="T93" fmla="*/ 519 h 1018"/>
                <a:gd name="T94" fmla="*/ 163 w 669"/>
                <a:gd name="T95" fmla="*/ 474 h 1018"/>
                <a:gd name="T96" fmla="*/ 170 w 669"/>
                <a:gd name="T97" fmla="*/ 293 h 1018"/>
                <a:gd name="T98" fmla="*/ 242 w 669"/>
                <a:gd name="T99" fmla="*/ 317 h 1018"/>
                <a:gd name="T100" fmla="*/ 317 w 669"/>
                <a:gd name="T101" fmla="*/ 305 h 1018"/>
                <a:gd name="T102" fmla="*/ 387 w 669"/>
                <a:gd name="T103" fmla="*/ 247 h 1018"/>
                <a:gd name="T104" fmla="*/ 414 w 669"/>
                <a:gd name="T105" fmla="*/ 159 h 1018"/>
                <a:gd name="T106" fmla="*/ 425 w 669"/>
                <a:gd name="T107" fmla="*/ 113 h 1018"/>
                <a:gd name="T108" fmla="*/ 464 w 669"/>
                <a:gd name="T109" fmla="*/ 75 h 1018"/>
                <a:gd name="T110" fmla="*/ 509 w 669"/>
                <a:gd name="T111" fmla="*/ 64 h 1018"/>
                <a:gd name="T112" fmla="*/ 562 w 669"/>
                <a:gd name="T113" fmla="*/ 80 h 1018"/>
                <a:gd name="T114" fmla="*/ 597 w 669"/>
                <a:gd name="T115" fmla="*/ 12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9" h="1018">
                  <a:moveTo>
                    <a:pt x="509" y="0"/>
                  </a:moveTo>
                  <a:lnTo>
                    <a:pt x="509" y="0"/>
                  </a:lnTo>
                  <a:lnTo>
                    <a:pt x="493" y="1"/>
                  </a:lnTo>
                  <a:lnTo>
                    <a:pt x="478" y="3"/>
                  </a:lnTo>
                  <a:lnTo>
                    <a:pt x="462" y="7"/>
                  </a:lnTo>
                  <a:lnTo>
                    <a:pt x="448" y="12"/>
                  </a:lnTo>
                  <a:lnTo>
                    <a:pt x="434" y="19"/>
                  </a:lnTo>
                  <a:lnTo>
                    <a:pt x="421" y="27"/>
                  </a:lnTo>
                  <a:lnTo>
                    <a:pt x="408" y="36"/>
                  </a:lnTo>
                  <a:lnTo>
                    <a:pt x="397" y="47"/>
                  </a:lnTo>
                  <a:lnTo>
                    <a:pt x="387" y="58"/>
                  </a:lnTo>
                  <a:lnTo>
                    <a:pt x="378" y="70"/>
                  </a:lnTo>
                  <a:lnTo>
                    <a:pt x="369" y="83"/>
                  </a:lnTo>
                  <a:lnTo>
                    <a:pt x="363" y="97"/>
                  </a:lnTo>
                  <a:lnTo>
                    <a:pt x="358" y="112"/>
                  </a:lnTo>
                  <a:lnTo>
                    <a:pt x="353" y="127"/>
                  </a:lnTo>
                  <a:lnTo>
                    <a:pt x="351" y="142"/>
                  </a:lnTo>
                  <a:lnTo>
                    <a:pt x="350" y="159"/>
                  </a:lnTo>
                  <a:lnTo>
                    <a:pt x="350" y="159"/>
                  </a:lnTo>
                  <a:lnTo>
                    <a:pt x="350" y="169"/>
                  </a:lnTo>
                  <a:lnTo>
                    <a:pt x="348" y="178"/>
                  </a:lnTo>
                  <a:lnTo>
                    <a:pt x="346" y="187"/>
                  </a:lnTo>
                  <a:lnTo>
                    <a:pt x="343" y="196"/>
                  </a:lnTo>
                  <a:lnTo>
                    <a:pt x="338" y="205"/>
                  </a:lnTo>
                  <a:lnTo>
                    <a:pt x="334" y="212"/>
                  </a:lnTo>
                  <a:lnTo>
                    <a:pt x="329" y="220"/>
                  </a:lnTo>
                  <a:lnTo>
                    <a:pt x="322" y="226"/>
                  </a:lnTo>
                  <a:lnTo>
                    <a:pt x="316" y="232"/>
                  </a:lnTo>
                  <a:lnTo>
                    <a:pt x="308" y="238"/>
                  </a:lnTo>
                  <a:lnTo>
                    <a:pt x="301" y="243"/>
                  </a:lnTo>
                  <a:lnTo>
                    <a:pt x="292" y="247"/>
                  </a:lnTo>
                  <a:lnTo>
                    <a:pt x="284" y="251"/>
                  </a:lnTo>
                  <a:lnTo>
                    <a:pt x="274" y="253"/>
                  </a:lnTo>
                  <a:lnTo>
                    <a:pt x="264" y="254"/>
                  </a:lnTo>
                  <a:lnTo>
                    <a:pt x="255" y="255"/>
                  </a:lnTo>
                  <a:lnTo>
                    <a:pt x="255" y="255"/>
                  </a:lnTo>
                  <a:lnTo>
                    <a:pt x="245" y="254"/>
                  </a:lnTo>
                  <a:lnTo>
                    <a:pt x="235" y="253"/>
                  </a:lnTo>
                  <a:lnTo>
                    <a:pt x="227" y="251"/>
                  </a:lnTo>
                  <a:lnTo>
                    <a:pt x="218" y="247"/>
                  </a:lnTo>
                  <a:lnTo>
                    <a:pt x="209" y="243"/>
                  </a:lnTo>
                  <a:lnTo>
                    <a:pt x="202" y="238"/>
                  </a:lnTo>
                  <a:lnTo>
                    <a:pt x="194" y="232"/>
                  </a:lnTo>
                  <a:lnTo>
                    <a:pt x="187" y="226"/>
                  </a:lnTo>
                  <a:lnTo>
                    <a:pt x="182" y="220"/>
                  </a:lnTo>
                  <a:lnTo>
                    <a:pt x="176" y="212"/>
                  </a:lnTo>
                  <a:lnTo>
                    <a:pt x="171" y="205"/>
                  </a:lnTo>
                  <a:lnTo>
                    <a:pt x="167" y="196"/>
                  </a:lnTo>
                  <a:lnTo>
                    <a:pt x="163" y="187"/>
                  </a:lnTo>
                  <a:lnTo>
                    <a:pt x="161" y="178"/>
                  </a:lnTo>
                  <a:lnTo>
                    <a:pt x="160" y="169"/>
                  </a:lnTo>
                  <a:lnTo>
                    <a:pt x="159" y="159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67" y="114"/>
                  </a:lnTo>
                  <a:lnTo>
                    <a:pt x="173" y="109"/>
                  </a:lnTo>
                  <a:lnTo>
                    <a:pt x="173" y="109"/>
                  </a:lnTo>
                  <a:lnTo>
                    <a:pt x="177" y="104"/>
                  </a:lnTo>
                  <a:lnTo>
                    <a:pt x="181" y="98"/>
                  </a:lnTo>
                  <a:lnTo>
                    <a:pt x="187" y="88"/>
                  </a:lnTo>
                  <a:lnTo>
                    <a:pt x="190" y="76"/>
                  </a:lnTo>
                  <a:lnTo>
                    <a:pt x="191" y="64"/>
                  </a:lnTo>
                  <a:lnTo>
                    <a:pt x="190" y="51"/>
                  </a:lnTo>
                  <a:lnTo>
                    <a:pt x="187" y="39"/>
                  </a:lnTo>
                  <a:lnTo>
                    <a:pt x="181" y="29"/>
                  </a:lnTo>
                  <a:lnTo>
                    <a:pt x="177" y="23"/>
                  </a:lnTo>
                  <a:lnTo>
                    <a:pt x="173" y="19"/>
                  </a:lnTo>
                  <a:lnTo>
                    <a:pt x="173" y="19"/>
                  </a:lnTo>
                  <a:lnTo>
                    <a:pt x="168" y="15"/>
                  </a:lnTo>
                  <a:lnTo>
                    <a:pt x="162" y="10"/>
                  </a:lnTo>
                  <a:lnTo>
                    <a:pt x="152" y="5"/>
                  </a:lnTo>
                  <a:lnTo>
                    <a:pt x="140" y="1"/>
                  </a:lnTo>
                  <a:lnTo>
                    <a:pt x="128" y="0"/>
                  </a:lnTo>
                  <a:lnTo>
                    <a:pt x="115" y="1"/>
                  </a:lnTo>
                  <a:lnTo>
                    <a:pt x="103" y="5"/>
                  </a:lnTo>
                  <a:lnTo>
                    <a:pt x="93" y="10"/>
                  </a:lnTo>
                  <a:lnTo>
                    <a:pt x="87" y="15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79" y="23"/>
                  </a:lnTo>
                  <a:lnTo>
                    <a:pt x="74" y="29"/>
                  </a:lnTo>
                  <a:lnTo>
                    <a:pt x="69" y="39"/>
                  </a:lnTo>
                  <a:lnTo>
                    <a:pt x="66" y="51"/>
                  </a:lnTo>
                  <a:lnTo>
                    <a:pt x="64" y="64"/>
                  </a:lnTo>
                  <a:lnTo>
                    <a:pt x="66" y="76"/>
                  </a:lnTo>
                  <a:lnTo>
                    <a:pt x="69" y="88"/>
                  </a:lnTo>
                  <a:lnTo>
                    <a:pt x="74" y="98"/>
                  </a:lnTo>
                  <a:lnTo>
                    <a:pt x="79" y="104"/>
                  </a:lnTo>
                  <a:lnTo>
                    <a:pt x="83" y="109"/>
                  </a:lnTo>
                  <a:lnTo>
                    <a:pt x="83" y="109"/>
                  </a:lnTo>
                  <a:lnTo>
                    <a:pt x="89" y="114"/>
                  </a:lnTo>
                  <a:lnTo>
                    <a:pt x="96" y="119"/>
                  </a:lnTo>
                  <a:lnTo>
                    <a:pt x="96" y="954"/>
                  </a:lnTo>
                  <a:lnTo>
                    <a:pt x="32" y="954"/>
                  </a:lnTo>
                  <a:lnTo>
                    <a:pt x="32" y="954"/>
                  </a:lnTo>
                  <a:lnTo>
                    <a:pt x="26" y="954"/>
                  </a:lnTo>
                  <a:lnTo>
                    <a:pt x="20" y="957"/>
                  </a:lnTo>
                  <a:lnTo>
                    <a:pt x="14" y="960"/>
                  </a:lnTo>
                  <a:lnTo>
                    <a:pt x="10" y="963"/>
                  </a:lnTo>
                  <a:lnTo>
                    <a:pt x="6" y="968"/>
                  </a:lnTo>
                  <a:lnTo>
                    <a:pt x="2" y="974"/>
                  </a:lnTo>
                  <a:lnTo>
                    <a:pt x="1" y="979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1" y="992"/>
                  </a:lnTo>
                  <a:lnTo>
                    <a:pt x="2" y="998"/>
                  </a:lnTo>
                  <a:lnTo>
                    <a:pt x="6" y="1004"/>
                  </a:lnTo>
                  <a:lnTo>
                    <a:pt x="10" y="1008"/>
                  </a:lnTo>
                  <a:lnTo>
                    <a:pt x="14" y="1012"/>
                  </a:lnTo>
                  <a:lnTo>
                    <a:pt x="20" y="1016"/>
                  </a:lnTo>
                  <a:lnTo>
                    <a:pt x="26" y="1017"/>
                  </a:lnTo>
                  <a:lnTo>
                    <a:pt x="32" y="1018"/>
                  </a:lnTo>
                  <a:lnTo>
                    <a:pt x="223" y="1018"/>
                  </a:lnTo>
                  <a:lnTo>
                    <a:pt x="223" y="1018"/>
                  </a:lnTo>
                  <a:lnTo>
                    <a:pt x="230" y="1017"/>
                  </a:lnTo>
                  <a:lnTo>
                    <a:pt x="235" y="1016"/>
                  </a:lnTo>
                  <a:lnTo>
                    <a:pt x="241" y="1012"/>
                  </a:lnTo>
                  <a:lnTo>
                    <a:pt x="246" y="1008"/>
                  </a:lnTo>
                  <a:lnTo>
                    <a:pt x="249" y="1004"/>
                  </a:lnTo>
                  <a:lnTo>
                    <a:pt x="252" y="998"/>
                  </a:lnTo>
                  <a:lnTo>
                    <a:pt x="255" y="992"/>
                  </a:lnTo>
                  <a:lnTo>
                    <a:pt x="255" y="986"/>
                  </a:lnTo>
                  <a:lnTo>
                    <a:pt x="255" y="986"/>
                  </a:lnTo>
                  <a:lnTo>
                    <a:pt x="255" y="979"/>
                  </a:lnTo>
                  <a:lnTo>
                    <a:pt x="252" y="974"/>
                  </a:lnTo>
                  <a:lnTo>
                    <a:pt x="249" y="968"/>
                  </a:lnTo>
                  <a:lnTo>
                    <a:pt x="246" y="963"/>
                  </a:lnTo>
                  <a:lnTo>
                    <a:pt x="241" y="960"/>
                  </a:lnTo>
                  <a:lnTo>
                    <a:pt x="235" y="957"/>
                  </a:lnTo>
                  <a:lnTo>
                    <a:pt x="230" y="954"/>
                  </a:lnTo>
                  <a:lnTo>
                    <a:pt x="223" y="954"/>
                  </a:lnTo>
                  <a:lnTo>
                    <a:pt x="159" y="954"/>
                  </a:lnTo>
                  <a:lnTo>
                    <a:pt x="159" y="571"/>
                  </a:lnTo>
                  <a:lnTo>
                    <a:pt x="159" y="571"/>
                  </a:lnTo>
                  <a:lnTo>
                    <a:pt x="170" y="579"/>
                  </a:lnTo>
                  <a:lnTo>
                    <a:pt x="181" y="585"/>
                  </a:lnTo>
                  <a:lnTo>
                    <a:pt x="192" y="591"/>
                  </a:lnTo>
                  <a:lnTo>
                    <a:pt x="204" y="595"/>
                  </a:lnTo>
                  <a:lnTo>
                    <a:pt x="216" y="599"/>
                  </a:lnTo>
                  <a:lnTo>
                    <a:pt x="229" y="602"/>
                  </a:lnTo>
                  <a:lnTo>
                    <a:pt x="242" y="604"/>
                  </a:lnTo>
                  <a:lnTo>
                    <a:pt x="255" y="605"/>
                  </a:lnTo>
                  <a:lnTo>
                    <a:pt x="255" y="605"/>
                  </a:lnTo>
                  <a:lnTo>
                    <a:pt x="271" y="604"/>
                  </a:lnTo>
                  <a:lnTo>
                    <a:pt x="287" y="602"/>
                  </a:lnTo>
                  <a:lnTo>
                    <a:pt x="302" y="597"/>
                  </a:lnTo>
                  <a:lnTo>
                    <a:pt x="317" y="592"/>
                  </a:lnTo>
                  <a:lnTo>
                    <a:pt x="331" y="585"/>
                  </a:lnTo>
                  <a:lnTo>
                    <a:pt x="344" y="577"/>
                  </a:lnTo>
                  <a:lnTo>
                    <a:pt x="356" y="568"/>
                  </a:lnTo>
                  <a:lnTo>
                    <a:pt x="367" y="558"/>
                  </a:lnTo>
                  <a:lnTo>
                    <a:pt x="378" y="547"/>
                  </a:lnTo>
                  <a:lnTo>
                    <a:pt x="387" y="534"/>
                  </a:lnTo>
                  <a:lnTo>
                    <a:pt x="395" y="521"/>
                  </a:lnTo>
                  <a:lnTo>
                    <a:pt x="402" y="507"/>
                  </a:lnTo>
                  <a:lnTo>
                    <a:pt x="407" y="492"/>
                  </a:lnTo>
                  <a:lnTo>
                    <a:pt x="410" y="477"/>
                  </a:lnTo>
                  <a:lnTo>
                    <a:pt x="413" y="462"/>
                  </a:lnTo>
                  <a:lnTo>
                    <a:pt x="414" y="445"/>
                  </a:lnTo>
                  <a:lnTo>
                    <a:pt x="414" y="445"/>
                  </a:lnTo>
                  <a:lnTo>
                    <a:pt x="414" y="435"/>
                  </a:lnTo>
                  <a:lnTo>
                    <a:pt x="415" y="426"/>
                  </a:lnTo>
                  <a:lnTo>
                    <a:pt x="419" y="417"/>
                  </a:lnTo>
                  <a:lnTo>
                    <a:pt x="422" y="408"/>
                  </a:lnTo>
                  <a:lnTo>
                    <a:pt x="425" y="400"/>
                  </a:lnTo>
                  <a:lnTo>
                    <a:pt x="431" y="392"/>
                  </a:lnTo>
                  <a:lnTo>
                    <a:pt x="436" y="385"/>
                  </a:lnTo>
                  <a:lnTo>
                    <a:pt x="442" y="378"/>
                  </a:lnTo>
                  <a:lnTo>
                    <a:pt x="449" y="372"/>
                  </a:lnTo>
                  <a:lnTo>
                    <a:pt x="456" y="367"/>
                  </a:lnTo>
                  <a:lnTo>
                    <a:pt x="464" y="361"/>
                  </a:lnTo>
                  <a:lnTo>
                    <a:pt x="472" y="357"/>
                  </a:lnTo>
                  <a:lnTo>
                    <a:pt x="481" y="354"/>
                  </a:lnTo>
                  <a:lnTo>
                    <a:pt x="491" y="352"/>
                  </a:lnTo>
                  <a:lnTo>
                    <a:pt x="499" y="350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20" y="350"/>
                  </a:lnTo>
                  <a:lnTo>
                    <a:pt x="528" y="352"/>
                  </a:lnTo>
                  <a:lnTo>
                    <a:pt x="538" y="354"/>
                  </a:lnTo>
                  <a:lnTo>
                    <a:pt x="546" y="357"/>
                  </a:lnTo>
                  <a:lnTo>
                    <a:pt x="555" y="361"/>
                  </a:lnTo>
                  <a:lnTo>
                    <a:pt x="562" y="367"/>
                  </a:lnTo>
                  <a:lnTo>
                    <a:pt x="570" y="372"/>
                  </a:lnTo>
                  <a:lnTo>
                    <a:pt x="576" y="378"/>
                  </a:lnTo>
                  <a:lnTo>
                    <a:pt x="583" y="385"/>
                  </a:lnTo>
                  <a:lnTo>
                    <a:pt x="588" y="392"/>
                  </a:lnTo>
                  <a:lnTo>
                    <a:pt x="594" y="400"/>
                  </a:lnTo>
                  <a:lnTo>
                    <a:pt x="597" y="408"/>
                  </a:lnTo>
                  <a:lnTo>
                    <a:pt x="600" y="417"/>
                  </a:lnTo>
                  <a:lnTo>
                    <a:pt x="603" y="426"/>
                  </a:lnTo>
                  <a:lnTo>
                    <a:pt x="604" y="435"/>
                  </a:lnTo>
                  <a:lnTo>
                    <a:pt x="604" y="445"/>
                  </a:lnTo>
                  <a:lnTo>
                    <a:pt x="604" y="445"/>
                  </a:lnTo>
                  <a:lnTo>
                    <a:pt x="605" y="451"/>
                  </a:lnTo>
                  <a:lnTo>
                    <a:pt x="608" y="458"/>
                  </a:lnTo>
                  <a:lnTo>
                    <a:pt x="610" y="463"/>
                  </a:lnTo>
                  <a:lnTo>
                    <a:pt x="614" y="467"/>
                  </a:lnTo>
                  <a:lnTo>
                    <a:pt x="618" y="472"/>
                  </a:lnTo>
                  <a:lnTo>
                    <a:pt x="624" y="475"/>
                  </a:lnTo>
                  <a:lnTo>
                    <a:pt x="630" y="476"/>
                  </a:lnTo>
                  <a:lnTo>
                    <a:pt x="637" y="477"/>
                  </a:lnTo>
                  <a:lnTo>
                    <a:pt x="637" y="477"/>
                  </a:lnTo>
                  <a:lnTo>
                    <a:pt x="643" y="476"/>
                  </a:lnTo>
                  <a:lnTo>
                    <a:pt x="649" y="475"/>
                  </a:lnTo>
                  <a:lnTo>
                    <a:pt x="655" y="472"/>
                  </a:lnTo>
                  <a:lnTo>
                    <a:pt x="659" y="467"/>
                  </a:lnTo>
                  <a:lnTo>
                    <a:pt x="663" y="463"/>
                  </a:lnTo>
                  <a:lnTo>
                    <a:pt x="665" y="458"/>
                  </a:lnTo>
                  <a:lnTo>
                    <a:pt x="668" y="451"/>
                  </a:lnTo>
                  <a:lnTo>
                    <a:pt x="669" y="445"/>
                  </a:lnTo>
                  <a:lnTo>
                    <a:pt x="669" y="159"/>
                  </a:lnTo>
                  <a:lnTo>
                    <a:pt x="669" y="159"/>
                  </a:lnTo>
                  <a:lnTo>
                    <a:pt x="668" y="142"/>
                  </a:lnTo>
                  <a:lnTo>
                    <a:pt x="665" y="127"/>
                  </a:lnTo>
                  <a:lnTo>
                    <a:pt x="661" y="112"/>
                  </a:lnTo>
                  <a:lnTo>
                    <a:pt x="656" y="97"/>
                  </a:lnTo>
                  <a:lnTo>
                    <a:pt x="649" y="83"/>
                  </a:lnTo>
                  <a:lnTo>
                    <a:pt x="641" y="70"/>
                  </a:lnTo>
                  <a:lnTo>
                    <a:pt x="632" y="58"/>
                  </a:lnTo>
                  <a:lnTo>
                    <a:pt x="621" y="47"/>
                  </a:lnTo>
                  <a:lnTo>
                    <a:pt x="611" y="36"/>
                  </a:lnTo>
                  <a:lnTo>
                    <a:pt x="598" y="27"/>
                  </a:lnTo>
                  <a:lnTo>
                    <a:pt x="585" y="19"/>
                  </a:lnTo>
                  <a:lnTo>
                    <a:pt x="571" y="12"/>
                  </a:lnTo>
                  <a:lnTo>
                    <a:pt x="556" y="7"/>
                  </a:lnTo>
                  <a:lnTo>
                    <a:pt x="541" y="3"/>
                  </a:lnTo>
                  <a:lnTo>
                    <a:pt x="526" y="1"/>
                  </a:lnTo>
                  <a:lnTo>
                    <a:pt x="509" y="0"/>
                  </a:lnTo>
                  <a:lnTo>
                    <a:pt x="509" y="0"/>
                  </a:lnTo>
                  <a:close/>
                  <a:moveTo>
                    <a:pt x="604" y="318"/>
                  </a:moveTo>
                  <a:lnTo>
                    <a:pt x="604" y="318"/>
                  </a:lnTo>
                  <a:lnTo>
                    <a:pt x="595" y="311"/>
                  </a:lnTo>
                  <a:lnTo>
                    <a:pt x="584" y="304"/>
                  </a:lnTo>
                  <a:lnTo>
                    <a:pt x="572" y="299"/>
                  </a:lnTo>
                  <a:lnTo>
                    <a:pt x="560" y="295"/>
                  </a:lnTo>
                  <a:lnTo>
                    <a:pt x="549" y="291"/>
                  </a:lnTo>
                  <a:lnTo>
                    <a:pt x="536" y="288"/>
                  </a:lnTo>
                  <a:lnTo>
                    <a:pt x="523" y="287"/>
                  </a:lnTo>
                  <a:lnTo>
                    <a:pt x="509" y="286"/>
                  </a:lnTo>
                  <a:lnTo>
                    <a:pt x="509" y="286"/>
                  </a:lnTo>
                  <a:lnTo>
                    <a:pt x="493" y="287"/>
                  </a:lnTo>
                  <a:lnTo>
                    <a:pt x="478" y="289"/>
                  </a:lnTo>
                  <a:lnTo>
                    <a:pt x="462" y="294"/>
                  </a:lnTo>
                  <a:lnTo>
                    <a:pt x="448" y="299"/>
                  </a:lnTo>
                  <a:lnTo>
                    <a:pt x="434" y="305"/>
                  </a:lnTo>
                  <a:lnTo>
                    <a:pt x="421" y="314"/>
                  </a:lnTo>
                  <a:lnTo>
                    <a:pt x="408" y="323"/>
                  </a:lnTo>
                  <a:lnTo>
                    <a:pt x="397" y="333"/>
                  </a:lnTo>
                  <a:lnTo>
                    <a:pt x="387" y="344"/>
                  </a:lnTo>
                  <a:lnTo>
                    <a:pt x="378" y="357"/>
                  </a:lnTo>
                  <a:lnTo>
                    <a:pt x="369" y="370"/>
                  </a:lnTo>
                  <a:lnTo>
                    <a:pt x="363" y="384"/>
                  </a:lnTo>
                  <a:lnTo>
                    <a:pt x="358" y="398"/>
                  </a:lnTo>
                  <a:lnTo>
                    <a:pt x="353" y="414"/>
                  </a:lnTo>
                  <a:lnTo>
                    <a:pt x="351" y="429"/>
                  </a:lnTo>
                  <a:lnTo>
                    <a:pt x="350" y="445"/>
                  </a:lnTo>
                  <a:lnTo>
                    <a:pt x="350" y="445"/>
                  </a:lnTo>
                  <a:lnTo>
                    <a:pt x="350" y="455"/>
                  </a:lnTo>
                  <a:lnTo>
                    <a:pt x="348" y="464"/>
                  </a:lnTo>
                  <a:lnTo>
                    <a:pt x="346" y="474"/>
                  </a:lnTo>
                  <a:lnTo>
                    <a:pt x="343" y="482"/>
                  </a:lnTo>
                  <a:lnTo>
                    <a:pt x="338" y="491"/>
                  </a:lnTo>
                  <a:lnTo>
                    <a:pt x="334" y="499"/>
                  </a:lnTo>
                  <a:lnTo>
                    <a:pt x="329" y="506"/>
                  </a:lnTo>
                  <a:lnTo>
                    <a:pt x="322" y="512"/>
                  </a:lnTo>
                  <a:lnTo>
                    <a:pt x="316" y="519"/>
                  </a:lnTo>
                  <a:lnTo>
                    <a:pt x="308" y="524"/>
                  </a:lnTo>
                  <a:lnTo>
                    <a:pt x="301" y="530"/>
                  </a:lnTo>
                  <a:lnTo>
                    <a:pt x="292" y="533"/>
                  </a:lnTo>
                  <a:lnTo>
                    <a:pt x="284" y="536"/>
                  </a:lnTo>
                  <a:lnTo>
                    <a:pt x="274" y="538"/>
                  </a:lnTo>
                  <a:lnTo>
                    <a:pt x="264" y="540"/>
                  </a:lnTo>
                  <a:lnTo>
                    <a:pt x="255" y="540"/>
                  </a:lnTo>
                  <a:lnTo>
                    <a:pt x="255" y="540"/>
                  </a:lnTo>
                  <a:lnTo>
                    <a:pt x="245" y="540"/>
                  </a:lnTo>
                  <a:lnTo>
                    <a:pt x="235" y="538"/>
                  </a:lnTo>
                  <a:lnTo>
                    <a:pt x="227" y="536"/>
                  </a:lnTo>
                  <a:lnTo>
                    <a:pt x="218" y="533"/>
                  </a:lnTo>
                  <a:lnTo>
                    <a:pt x="209" y="530"/>
                  </a:lnTo>
                  <a:lnTo>
                    <a:pt x="202" y="524"/>
                  </a:lnTo>
                  <a:lnTo>
                    <a:pt x="194" y="519"/>
                  </a:lnTo>
                  <a:lnTo>
                    <a:pt x="187" y="512"/>
                  </a:lnTo>
                  <a:lnTo>
                    <a:pt x="182" y="506"/>
                  </a:lnTo>
                  <a:lnTo>
                    <a:pt x="176" y="499"/>
                  </a:lnTo>
                  <a:lnTo>
                    <a:pt x="171" y="491"/>
                  </a:lnTo>
                  <a:lnTo>
                    <a:pt x="167" y="482"/>
                  </a:lnTo>
                  <a:lnTo>
                    <a:pt x="163" y="474"/>
                  </a:lnTo>
                  <a:lnTo>
                    <a:pt x="161" y="464"/>
                  </a:lnTo>
                  <a:lnTo>
                    <a:pt x="160" y="455"/>
                  </a:lnTo>
                  <a:lnTo>
                    <a:pt x="159" y="445"/>
                  </a:lnTo>
                  <a:lnTo>
                    <a:pt x="159" y="285"/>
                  </a:lnTo>
                  <a:lnTo>
                    <a:pt x="159" y="285"/>
                  </a:lnTo>
                  <a:lnTo>
                    <a:pt x="170" y="293"/>
                  </a:lnTo>
                  <a:lnTo>
                    <a:pt x="181" y="299"/>
                  </a:lnTo>
                  <a:lnTo>
                    <a:pt x="192" y="304"/>
                  </a:lnTo>
                  <a:lnTo>
                    <a:pt x="204" y="310"/>
                  </a:lnTo>
                  <a:lnTo>
                    <a:pt x="216" y="313"/>
                  </a:lnTo>
                  <a:lnTo>
                    <a:pt x="229" y="316"/>
                  </a:lnTo>
                  <a:lnTo>
                    <a:pt x="242" y="317"/>
                  </a:lnTo>
                  <a:lnTo>
                    <a:pt x="255" y="318"/>
                  </a:lnTo>
                  <a:lnTo>
                    <a:pt x="255" y="318"/>
                  </a:lnTo>
                  <a:lnTo>
                    <a:pt x="271" y="317"/>
                  </a:lnTo>
                  <a:lnTo>
                    <a:pt x="287" y="315"/>
                  </a:lnTo>
                  <a:lnTo>
                    <a:pt x="302" y="311"/>
                  </a:lnTo>
                  <a:lnTo>
                    <a:pt x="317" y="305"/>
                  </a:lnTo>
                  <a:lnTo>
                    <a:pt x="331" y="299"/>
                  </a:lnTo>
                  <a:lnTo>
                    <a:pt x="344" y="290"/>
                  </a:lnTo>
                  <a:lnTo>
                    <a:pt x="356" y="282"/>
                  </a:lnTo>
                  <a:lnTo>
                    <a:pt x="367" y="271"/>
                  </a:lnTo>
                  <a:lnTo>
                    <a:pt x="378" y="260"/>
                  </a:lnTo>
                  <a:lnTo>
                    <a:pt x="387" y="247"/>
                  </a:lnTo>
                  <a:lnTo>
                    <a:pt x="395" y="235"/>
                  </a:lnTo>
                  <a:lnTo>
                    <a:pt x="402" y="221"/>
                  </a:lnTo>
                  <a:lnTo>
                    <a:pt x="407" y="207"/>
                  </a:lnTo>
                  <a:lnTo>
                    <a:pt x="410" y="191"/>
                  </a:lnTo>
                  <a:lnTo>
                    <a:pt x="413" y="176"/>
                  </a:lnTo>
                  <a:lnTo>
                    <a:pt x="414" y="159"/>
                  </a:lnTo>
                  <a:lnTo>
                    <a:pt x="414" y="159"/>
                  </a:lnTo>
                  <a:lnTo>
                    <a:pt x="414" y="150"/>
                  </a:lnTo>
                  <a:lnTo>
                    <a:pt x="415" y="140"/>
                  </a:lnTo>
                  <a:lnTo>
                    <a:pt x="419" y="130"/>
                  </a:lnTo>
                  <a:lnTo>
                    <a:pt x="422" y="122"/>
                  </a:lnTo>
                  <a:lnTo>
                    <a:pt x="425" y="113"/>
                  </a:lnTo>
                  <a:lnTo>
                    <a:pt x="431" y="106"/>
                  </a:lnTo>
                  <a:lnTo>
                    <a:pt x="436" y="98"/>
                  </a:lnTo>
                  <a:lnTo>
                    <a:pt x="442" y="92"/>
                  </a:lnTo>
                  <a:lnTo>
                    <a:pt x="449" y="85"/>
                  </a:lnTo>
                  <a:lnTo>
                    <a:pt x="456" y="80"/>
                  </a:lnTo>
                  <a:lnTo>
                    <a:pt x="464" y="75"/>
                  </a:lnTo>
                  <a:lnTo>
                    <a:pt x="472" y="71"/>
                  </a:lnTo>
                  <a:lnTo>
                    <a:pt x="481" y="68"/>
                  </a:lnTo>
                  <a:lnTo>
                    <a:pt x="491" y="65"/>
                  </a:lnTo>
                  <a:lnTo>
                    <a:pt x="499" y="64"/>
                  </a:lnTo>
                  <a:lnTo>
                    <a:pt x="509" y="64"/>
                  </a:lnTo>
                  <a:lnTo>
                    <a:pt x="509" y="64"/>
                  </a:lnTo>
                  <a:lnTo>
                    <a:pt x="520" y="64"/>
                  </a:lnTo>
                  <a:lnTo>
                    <a:pt x="528" y="65"/>
                  </a:lnTo>
                  <a:lnTo>
                    <a:pt x="538" y="68"/>
                  </a:lnTo>
                  <a:lnTo>
                    <a:pt x="546" y="71"/>
                  </a:lnTo>
                  <a:lnTo>
                    <a:pt x="555" y="75"/>
                  </a:lnTo>
                  <a:lnTo>
                    <a:pt x="562" y="80"/>
                  </a:lnTo>
                  <a:lnTo>
                    <a:pt x="570" y="85"/>
                  </a:lnTo>
                  <a:lnTo>
                    <a:pt x="576" y="92"/>
                  </a:lnTo>
                  <a:lnTo>
                    <a:pt x="583" y="98"/>
                  </a:lnTo>
                  <a:lnTo>
                    <a:pt x="588" y="106"/>
                  </a:lnTo>
                  <a:lnTo>
                    <a:pt x="594" y="113"/>
                  </a:lnTo>
                  <a:lnTo>
                    <a:pt x="597" y="122"/>
                  </a:lnTo>
                  <a:lnTo>
                    <a:pt x="600" y="130"/>
                  </a:lnTo>
                  <a:lnTo>
                    <a:pt x="603" y="140"/>
                  </a:lnTo>
                  <a:lnTo>
                    <a:pt x="604" y="150"/>
                  </a:lnTo>
                  <a:lnTo>
                    <a:pt x="604" y="159"/>
                  </a:lnTo>
                  <a:lnTo>
                    <a:pt x="604" y="3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EBBA355-E1D9-4096-8E6B-5D3C4BB216A8}"/>
              </a:ext>
            </a:extLst>
          </p:cNvPr>
          <p:cNvGrpSpPr/>
          <p:nvPr/>
        </p:nvGrpSpPr>
        <p:grpSpPr>
          <a:xfrm>
            <a:off x="6561942" y="2793981"/>
            <a:ext cx="792000" cy="792000"/>
            <a:chOff x="8001000" y="3009900"/>
            <a:chExt cx="792000" cy="792000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4382F366-CDE4-40FD-B616-9244AD70D0A9}"/>
                </a:ext>
              </a:extLst>
            </p:cNvPr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solidFill>
              <a:srgbClr val="FBD77F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D75E013-9527-45E9-9E41-D4F2CF6FF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5075" y="3244334"/>
              <a:ext cx="323850" cy="323850"/>
            </a:xfrm>
            <a:custGeom>
              <a:avLst/>
              <a:gdLst>
                <a:gd name="T0" fmla="*/ 410 w 1017"/>
                <a:gd name="T1" fmla="*/ 428 h 1018"/>
                <a:gd name="T2" fmla="*/ 220 w 1017"/>
                <a:gd name="T3" fmla="*/ 735 h 1018"/>
                <a:gd name="T4" fmla="*/ 283 w 1017"/>
                <a:gd name="T5" fmla="*/ 797 h 1018"/>
                <a:gd name="T6" fmla="*/ 581 w 1017"/>
                <a:gd name="T7" fmla="*/ 613 h 1018"/>
                <a:gd name="T8" fmla="*/ 781 w 1017"/>
                <a:gd name="T9" fmla="*/ 326 h 1018"/>
                <a:gd name="T10" fmla="*/ 778 w 1017"/>
                <a:gd name="T11" fmla="*/ 239 h 1018"/>
                <a:gd name="T12" fmla="*/ 691 w 1017"/>
                <a:gd name="T13" fmla="*/ 236 h 1018"/>
                <a:gd name="T14" fmla="*/ 405 w 1017"/>
                <a:gd name="T15" fmla="*/ 584 h 1018"/>
                <a:gd name="T16" fmla="*/ 567 w 1017"/>
                <a:gd name="T17" fmla="*/ 531 h 1018"/>
                <a:gd name="T18" fmla="*/ 473 w 1017"/>
                <a:gd name="T19" fmla="*/ 562 h 1018"/>
                <a:gd name="T20" fmla="*/ 448 w 1017"/>
                <a:gd name="T21" fmla="*/ 487 h 1018"/>
                <a:gd name="T22" fmla="*/ 539 w 1017"/>
                <a:gd name="T23" fmla="*/ 453 h 1018"/>
                <a:gd name="T24" fmla="*/ 571 w 1017"/>
                <a:gd name="T25" fmla="*/ 520 h 1018"/>
                <a:gd name="T26" fmla="*/ 382 w 1017"/>
                <a:gd name="T27" fmla="*/ 16 h 1018"/>
                <a:gd name="T28" fmla="*/ 184 w 1017"/>
                <a:gd name="T29" fmla="*/ 116 h 1018"/>
                <a:gd name="T30" fmla="*/ 49 w 1017"/>
                <a:gd name="T31" fmla="*/ 289 h 1018"/>
                <a:gd name="T32" fmla="*/ 0 w 1017"/>
                <a:gd name="T33" fmla="*/ 509 h 1018"/>
                <a:gd name="T34" fmla="*/ 40 w 1017"/>
                <a:gd name="T35" fmla="*/ 707 h 1018"/>
                <a:gd name="T36" fmla="*/ 166 w 1017"/>
                <a:gd name="T37" fmla="*/ 885 h 1018"/>
                <a:gd name="T38" fmla="*/ 357 w 1017"/>
                <a:gd name="T39" fmla="*/ 995 h 1018"/>
                <a:gd name="T40" fmla="*/ 560 w 1017"/>
                <a:gd name="T41" fmla="*/ 1015 h 1018"/>
                <a:gd name="T42" fmla="*/ 772 w 1017"/>
                <a:gd name="T43" fmla="*/ 944 h 1018"/>
                <a:gd name="T44" fmla="*/ 930 w 1017"/>
                <a:gd name="T45" fmla="*/ 793 h 1018"/>
                <a:gd name="T46" fmla="*/ 1012 w 1017"/>
                <a:gd name="T47" fmla="*/ 586 h 1018"/>
                <a:gd name="T48" fmla="*/ 1001 w 1017"/>
                <a:gd name="T49" fmla="*/ 382 h 1018"/>
                <a:gd name="T50" fmla="*/ 901 w 1017"/>
                <a:gd name="T51" fmla="*/ 186 h 1018"/>
                <a:gd name="T52" fmla="*/ 728 w 1017"/>
                <a:gd name="T53" fmla="*/ 50 h 1018"/>
                <a:gd name="T54" fmla="*/ 508 w 1017"/>
                <a:gd name="T55" fmla="*/ 0 h 1018"/>
                <a:gd name="T56" fmla="*/ 376 w 1017"/>
                <a:gd name="T57" fmla="*/ 935 h 1018"/>
                <a:gd name="T58" fmla="*/ 209 w 1017"/>
                <a:gd name="T59" fmla="*/ 838 h 1018"/>
                <a:gd name="T60" fmla="*/ 99 w 1017"/>
                <a:gd name="T61" fmla="*/ 682 h 1018"/>
                <a:gd name="T62" fmla="*/ 63 w 1017"/>
                <a:gd name="T63" fmla="*/ 509 h 1018"/>
                <a:gd name="T64" fmla="*/ 107 w 1017"/>
                <a:gd name="T65" fmla="*/ 315 h 1018"/>
                <a:gd name="T66" fmla="*/ 225 w 1017"/>
                <a:gd name="T67" fmla="*/ 165 h 1018"/>
                <a:gd name="T68" fmla="*/ 397 w 1017"/>
                <a:gd name="T69" fmla="*/ 77 h 1018"/>
                <a:gd name="T70" fmla="*/ 576 w 1017"/>
                <a:gd name="T71" fmla="*/ 69 h 1018"/>
                <a:gd name="T72" fmla="*/ 757 w 1017"/>
                <a:gd name="T73" fmla="*/ 139 h 1018"/>
                <a:gd name="T74" fmla="*/ 889 w 1017"/>
                <a:gd name="T75" fmla="*/ 278 h 1018"/>
                <a:gd name="T76" fmla="*/ 952 w 1017"/>
                <a:gd name="T77" fmla="*/ 463 h 1018"/>
                <a:gd name="T78" fmla="*/ 933 w 1017"/>
                <a:gd name="T79" fmla="*/ 642 h 1018"/>
                <a:gd name="T80" fmla="*/ 838 w 1017"/>
                <a:gd name="T81" fmla="*/ 808 h 1018"/>
                <a:gd name="T82" fmla="*/ 681 w 1017"/>
                <a:gd name="T83" fmla="*/ 919 h 1018"/>
                <a:gd name="T84" fmla="*/ 508 w 1017"/>
                <a:gd name="T85" fmla="*/ 954 h 1018"/>
                <a:gd name="T86" fmla="*/ 540 w 1017"/>
                <a:gd name="T87" fmla="*/ 165 h 1018"/>
                <a:gd name="T88" fmla="*/ 515 w 1017"/>
                <a:gd name="T89" fmla="*/ 128 h 1018"/>
                <a:gd name="T90" fmla="*/ 477 w 1017"/>
                <a:gd name="T91" fmla="*/ 152 h 1018"/>
                <a:gd name="T92" fmla="*/ 502 w 1017"/>
                <a:gd name="T93" fmla="*/ 190 h 1018"/>
                <a:gd name="T94" fmla="*/ 482 w 1017"/>
                <a:gd name="T95" fmla="*/ 841 h 1018"/>
                <a:gd name="T96" fmla="*/ 490 w 1017"/>
                <a:gd name="T97" fmla="*/ 885 h 1018"/>
                <a:gd name="T98" fmla="*/ 534 w 1017"/>
                <a:gd name="T99" fmla="*/ 877 h 1018"/>
                <a:gd name="T100" fmla="*/ 526 w 1017"/>
                <a:gd name="T101" fmla="*/ 833 h 1018"/>
                <a:gd name="T102" fmla="*/ 840 w 1017"/>
                <a:gd name="T103" fmla="*/ 483 h 1018"/>
                <a:gd name="T104" fmla="*/ 831 w 1017"/>
                <a:gd name="T105" fmla="*/ 527 h 1018"/>
                <a:gd name="T106" fmla="*/ 876 w 1017"/>
                <a:gd name="T107" fmla="*/ 535 h 1018"/>
                <a:gd name="T108" fmla="*/ 885 w 1017"/>
                <a:gd name="T109" fmla="*/ 491 h 1018"/>
                <a:gd name="T110" fmla="*/ 152 w 1017"/>
                <a:gd name="T111" fmla="*/ 477 h 1018"/>
                <a:gd name="T112" fmla="*/ 128 w 1017"/>
                <a:gd name="T113" fmla="*/ 515 h 1018"/>
                <a:gd name="T114" fmla="*/ 165 w 1017"/>
                <a:gd name="T115" fmla="*/ 540 h 1018"/>
                <a:gd name="T116" fmla="*/ 190 w 1017"/>
                <a:gd name="T117" fmla="*/ 50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7" h="1018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C8C016DA-CC8E-48FC-8421-F2CE396CEAFD}"/>
              </a:ext>
            </a:extLst>
          </p:cNvPr>
          <p:cNvSpPr txBox="1"/>
          <p:nvPr/>
        </p:nvSpPr>
        <p:spPr>
          <a:xfrm>
            <a:off x="3314225" y="2126357"/>
            <a:ext cx="25083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2400" b="0" spc="60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酒精消毒雙手</a:t>
            </a:r>
            <a:endParaRPr kumimoji="0" lang="zh-CN" altLang="en-US" sz="2400" b="0" i="0" u="none" strike="noStrike" kern="1200" cap="all" spc="60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17" name="TextBox 34">
            <a:extLst>
              <a:ext uri="{FF2B5EF4-FFF2-40B4-BE49-F238E27FC236}">
                <a16:creationId xmlns:a16="http://schemas.microsoft.com/office/drawing/2014/main" id="{D53AD7BE-933C-41F2-B048-ED920E5D9D7E}"/>
              </a:ext>
            </a:extLst>
          </p:cNvPr>
          <p:cNvSpPr txBox="1"/>
          <p:nvPr/>
        </p:nvSpPr>
        <p:spPr>
          <a:xfrm>
            <a:off x="607743" y="2180067"/>
            <a:ext cx="2475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文鼎特明" panose="02020909000000000000" pitchFamily="49" charset="-120"/>
                <a:ea typeface="文鼎特明" panose="02020909000000000000" pitchFamily="49" charset="-120"/>
              </a:rPr>
              <a:t>到藝文教室測量體溫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24" name="文本框 1">
            <a:extLst>
              <a:ext uri="{FF2B5EF4-FFF2-40B4-BE49-F238E27FC236}">
                <a16:creationId xmlns:a16="http://schemas.microsoft.com/office/drawing/2014/main" id="{2A1C0A3F-08CB-4644-BAA6-2A8F5021B8F6}"/>
              </a:ext>
            </a:extLst>
          </p:cNvPr>
          <p:cNvSpPr txBox="1"/>
          <p:nvPr/>
        </p:nvSpPr>
        <p:spPr>
          <a:xfrm>
            <a:off x="255045" y="38724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latin typeface="文鼎特明" panose="02020909000000000000" pitchFamily="49" charset="-120"/>
                <a:ea typeface="文鼎特明" panose="02020909000000000000" pitchFamily="49" charset="-120"/>
              </a:rPr>
              <a:t>檢疫流程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487052" y="3629525"/>
            <a:ext cx="2740621" cy="3167743"/>
            <a:chOff x="1318581" y="3275515"/>
            <a:chExt cx="2740621" cy="3167743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84" r="17790" b="25826"/>
            <a:stretch/>
          </p:blipFill>
          <p:spPr>
            <a:xfrm>
              <a:off x="1318581" y="3275515"/>
              <a:ext cx="2740621" cy="3167743"/>
            </a:xfrm>
            <a:prstGeom prst="rect">
              <a:avLst/>
            </a:prstGeom>
          </p:spPr>
        </p:pic>
        <p:cxnSp>
          <p:nvCxnSpPr>
            <p:cNvPr id="25" name="直線單箭頭接點 24"/>
            <p:cNvCxnSpPr/>
            <p:nvPr/>
          </p:nvCxnSpPr>
          <p:spPr>
            <a:xfrm flipV="1">
              <a:off x="2993769" y="3351032"/>
              <a:ext cx="369917" cy="165054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49F0C4E-0EC5-41CE-A9EF-06B59DA1BE99}"/>
              </a:ext>
            </a:extLst>
          </p:cNvPr>
          <p:cNvGrpSpPr/>
          <p:nvPr/>
        </p:nvGrpSpPr>
        <p:grpSpPr>
          <a:xfrm>
            <a:off x="1359704" y="2793981"/>
            <a:ext cx="792000" cy="792000"/>
            <a:chOff x="8001000" y="3009900"/>
            <a:chExt cx="792000" cy="792000"/>
          </a:xfrm>
        </p:grpSpPr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5575411A-672C-434C-A09E-6B6AB90ED1BB}"/>
                </a:ext>
              </a:extLst>
            </p:cNvPr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solidFill>
              <a:srgbClr val="FBD77F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88CCE3D-C777-492F-8F10-B35047DCC5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5075" y="3244334"/>
              <a:ext cx="323850" cy="323850"/>
            </a:xfrm>
            <a:custGeom>
              <a:avLst/>
              <a:gdLst>
                <a:gd name="T0" fmla="*/ 410 w 1017"/>
                <a:gd name="T1" fmla="*/ 428 h 1018"/>
                <a:gd name="T2" fmla="*/ 220 w 1017"/>
                <a:gd name="T3" fmla="*/ 735 h 1018"/>
                <a:gd name="T4" fmla="*/ 283 w 1017"/>
                <a:gd name="T5" fmla="*/ 797 h 1018"/>
                <a:gd name="T6" fmla="*/ 581 w 1017"/>
                <a:gd name="T7" fmla="*/ 613 h 1018"/>
                <a:gd name="T8" fmla="*/ 781 w 1017"/>
                <a:gd name="T9" fmla="*/ 326 h 1018"/>
                <a:gd name="T10" fmla="*/ 778 w 1017"/>
                <a:gd name="T11" fmla="*/ 239 h 1018"/>
                <a:gd name="T12" fmla="*/ 691 w 1017"/>
                <a:gd name="T13" fmla="*/ 236 h 1018"/>
                <a:gd name="T14" fmla="*/ 405 w 1017"/>
                <a:gd name="T15" fmla="*/ 584 h 1018"/>
                <a:gd name="T16" fmla="*/ 567 w 1017"/>
                <a:gd name="T17" fmla="*/ 531 h 1018"/>
                <a:gd name="T18" fmla="*/ 473 w 1017"/>
                <a:gd name="T19" fmla="*/ 562 h 1018"/>
                <a:gd name="T20" fmla="*/ 448 w 1017"/>
                <a:gd name="T21" fmla="*/ 487 h 1018"/>
                <a:gd name="T22" fmla="*/ 539 w 1017"/>
                <a:gd name="T23" fmla="*/ 453 h 1018"/>
                <a:gd name="T24" fmla="*/ 571 w 1017"/>
                <a:gd name="T25" fmla="*/ 520 h 1018"/>
                <a:gd name="T26" fmla="*/ 382 w 1017"/>
                <a:gd name="T27" fmla="*/ 16 h 1018"/>
                <a:gd name="T28" fmla="*/ 184 w 1017"/>
                <a:gd name="T29" fmla="*/ 116 h 1018"/>
                <a:gd name="T30" fmla="*/ 49 w 1017"/>
                <a:gd name="T31" fmla="*/ 289 h 1018"/>
                <a:gd name="T32" fmla="*/ 0 w 1017"/>
                <a:gd name="T33" fmla="*/ 509 h 1018"/>
                <a:gd name="T34" fmla="*/ 40 w 1017"/>
                <a:gd name="T35" fmla="*/ 707 h 1018"/>
                <a:gd name="T36" fmla="*/ 166 w 1017"/>
                <a:gd name="T37" fmla="*/ 885 h 1018"/>
                <a:gd name="T38" fmla="*/ 357 w 1017"/>
                <a:gd name="T39" fmla="*/ 995 h 1018"/>
                <a:gd name="T40" fmla="*/ 560 w 1017"/>
                <a:gd name="T41" fmla="*/ 1015 h 1018"/>
                <a:gd name="T42" fmla="*/ 772 w 1017"/>
                <a:gd name="T43" fmla="*/ 944 h 1018"/>
                <a:gd name="T44" fmla="*/ 930 w 1017"/>
                <a:gd name="T45" fmla="*/ 793 h 1018"/>
                <a:gd name="T46" fmla="*/ 1012 w 1017"/>
                <a:gd name="T47" fmla="*/ 586 h 1018"/>
                <a:gd name="T48" fmla="*/ 1001 w 1017"/>
                <a:gd name="T49" fmla="*/ 382 h 1018"/>
                <a:gd name="T50" fmla="*/ 901 w 1017"/>
                <a:gd name="T51" fmla="*/ 186 h 1018"/>
                <a:gd name="T52" fmla="*/ 728 w 1017"/>
                <a:gd name="T53" fmla="*/ 50 h 1018"/>
                <a:gd name="T54" fmla="*/ 508 w 1017"/>
                <a:gd name="T55" fmla="*/ 0 h 1018"/>
                <a:gd name="T56" fmla="*/ 376 w 1017"/>
                <a:gd name="T57" fmla="*/ 935 h 1018"/>
                <a:gd name="T58" fmla="*/ 209 w 1017"/>
                <a:gd name="T59" fmla="*/ 838 h 1018"/>
                <a:gd name="T60" fmla="*/ 99 w 1017"/>
                <a:gd name="T61" fmla="*/ 682 h 1018"/>
                <a:gd name="T62" fmla="*/ 63 w 1017"/>
                <a:gd name="T63" fmla="*/ 509 h 1018"/>
                <a:gd name="T64" fmla="*/ 107 w 1017"/>
                <a:gd name="T65" fmla="*/ 315 h 1018"/>
                <a:gd name="T66" fmla="*/ 225 w 1017"/>
                <a:gd name="T67" fmla="*/ 165 h 1018"/>
                <a:gd name="T68" fmla="*/ 397 w 1017"/>
                <a:gd name="T69" fmla="*/ 77 h 1018"/>
                <a:gd name="T70" fmla="*/ 576 w 1017"/>
                <a:gd name="T71" fmla="*/ 69 h 1018"/>
                <a:gd name="T72" fmla="*/ 757 w 1017"/>
                <a:gd name="T73" fmla="*/ 139 h 1018"/>
                <a:gd name="T74" fmla="*/ 889 w 1017"/>
                <a:gd name="T75" fmla="*/ 278 h 1018"/>
                <a:gd name="T76" fmla="*/ 952 w 1017"/>
                <a:gd name="T77" fmla="*/ 463 h 1018"/>
                <a:gd name="T78" fmla="*/ 933 w 1017"/>
                <a:gd name="T79" fmla="*/ 642 h 1018"/>
                <a:gd name="T80" fmla="*/ 838 w 1017"/>
                <a:gd name="T81" fmla="*/ 808 h 1018"/>
                <a:gd name="T82" fmla="*/ 681 w 1017"/>
                <a:gd name="T83" fmla="*/ 919 h 1018"/>
                <a:gd name="T84" fmla="*/ 508 w 1017"/>
                <a:gd name="T85" fmla="*/ 954 h 1018"/>
                <a:gd name="T86" fmla="*/ 540 w 1017"/>
                <a:gd name="T87" fmla="*/ 165 h 1018"/>
                <a:gd name="T88" fmla="*/ 515 w 1017"/>
                <a:gd name="T89" fmla="*/ 128 h 1018"/>
                <a:gd name="T90" fmla="*/ 477 w 1017"/>
                <a:gd name="T91" fmla="*/ 152 h 1018"/>
                <a:gd name="T92" fmla="*/ 502 w 1017"/>
                <a:gd name="T93" fmla="*/ 190 h 1018"/>
                <a:gd name="T94" fmla="*/ 482 w 1017"/>
                <a:gd name="T95" fmla="*/ 841 h 1018"/>
                <a:gd name="T96" fmla="*/ 490 w 1017"/>
                <a:gd name="T97" fmla="*/ 885 h 1018"/>
                <a:gd name="T98" fmla="*/ 534 w 1017"/>
                <a:gd name="T99" fmla="*/ 877 h 1018"/>
                <a:gd name="T100" fmla="*/ 526 w 1017"/>
                <a:gd name="T101" fmla="*/ 833 h 1018"/>
                <a:gd name="T102" fmla="*/ 840 w 1017"/>
                <a:gd name="T103" fmla="*/ 483 h 1018"/>
                <a:gd name="T104" fmla="*/ 831 w 1017"/>
                <a:gd name="T105" fmla="*/ 527 h 1018"/>
                <a:gd name="T106" fmla="*/ 876 w 1017"/>
                <a:gd name="T107" fmla="*/ 535 h 1018"/>
                <a:gd name="T108" fmla="*/ 885 w 1017"/>
                <a:gd name="T109" fmla="*/ 491 h 1018"/>
                <a:gd name="T110" fmla="*/ 152 w 1017"/>
                <a:gd name="T111" fmla="*/ 477 h 1018"/>
                <a:gd name="T112" fmla="*/ 128 w 1017"/>
                <a:gd name="T113" fmla="*/ 515 h 1018"/>
                <a:gd name="T114" fmla="*/ 165 w 1017"/>
                <a:gd name="T115" fmla="*/ 540 h 1018"/>
                <a:gd name="T116" fmla="*/ 190 w 1017"/>
                <a:gd name="T117" fmla="*/ 50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7" h="1018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</p:grpSp>
      <p:sp>
        <p:nvSpPr>
          <p:cNvPr id="27" name="文本框 15">
            <a:extLst>
              <a:ext uri="{FF2B5EF4-FFF2-40B4-BE49-F238E27FC236}">
                <a16:creationId xmlns:a16="http://schemas.microsoft.com/office/drawing/2014/main" id="{C8C016DA-CC8E-48FC-8421-F2CE396CEAFD}"/>
              </a:ext>
            </a:extLst>
          </p:cNvPr>
          <p:cNvSpPr txBox="1"/>
          <p:nvPr/>
        </p:nvSpPr>
        <p:spPr>
          <a:xfrm>
            <a:off x="993293" y="1753233"/>
            <a:ext cx="2234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2400" b="0" spc="60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停好愛車</a:t>
            </a:r>
            <a:endParaRPr kumimoji="0" lang="zh-CN" altLang="en-US" sz="2400" b="0" i="0" u="none" strike="noStrike" kern="1200" cap="all" spc="60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29" name="文本框 15">
            <a:extLst>
              <a:ext uri="{FF2B5EF4-FFF2-40B4-BE49-F238E27FC236}">
                <a16:creationId xmlns:a16="http://schemas.microsoft.com/office/drawing/2014/main" id="{C8C016DA-CC8E-48FC-8421-F2CE396CEAFD}"/>
              </a:ext>
            </a:extLst>
          </p:cNvPr>
          <p:cNvSpPr txBox="1"/>
          <p:nvPr/>
        </p:nvSpPr>
        <p:spPr>
          <a:xfrm>
            <a:off x="6085269" y="2126357"/>
            <a:ext cx="18073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2400" b="0" spc="60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額溫測量</a:t>
            </a:r>
            <a:endParaRPr kumimoji="0" lang="zh-CN" altLang="en-US" sz="2400" b="0" i="0" u="none" strike="noStrike" kern="1200" cap="all" spc="60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grpSp>
        <p:nvGrpSpPr>
          <p:cNvPr id="30" name="组合 9">
            <a:extLst>
              <a:ext uri="{FF2B5EF4-FFF2-40B4-BE49-F238E27FC236}">
                <a16:creationId xmlns:a16="http://schemas.microsoft.com/office/drawing/2014/main" id="{0EBBA355-E1D9-4096-8E6B-5D3C4BB216A8}"/>
              </a:ext>
            </a:extLst>
          </p:cNvPr>
          <p:cNvGrpSpPr/>
          <p:nvPr/>
        </p:nvGrpSpPr>
        <p:grpSpPr>
          <a:xfrm>
            <a:off x="9567674" y="2793087"/>
            <a:ext cx="792000" cy="792000"/>
            <a:chOff x="8001000" y="3009900"/>
            <a:chExt cx="792000" cy="792000"/>
          </a:xfrm>
        </p:grpSpPr>
        <p:sp>
          <p:nvSpPr>
            <p:cNvPr id="31" name="椭圆 10">
              <a:extLst>
                <a:ext uri="{FF2B5EF4-FFF2-40B4-BE49-F238E27FC236}">
                  <a16:creationId xmlns:a16="http://schemas.microsoft.com/office/drawing/2014/main" id="{4382F366-CDE4-40FD-B616-9244AD70D0A9}"/>
                </a:ext>
              </a:extLst>
            </p:cNvPr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solidFill>
              <a:srgbClr val="FBD77F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D75E013-9527-45E9-9E41-D4F2CF6FF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5075" y="3244334"/>
              <a:ext cx="323850" cy="323850"/>
            </a:xfrm>
            <a:custGeom>
              <a:avLst/>
              <a:gdLst>
                <a:gd name="T0" fmla="*/ 410 w 1017"/>
                <a:gd name="T1" fmla="*/ 428 h 1018"/>
                <a:gd name="T2" fmla="*/ 220 w 1017"/>
                <a:gd name="T3" fmla="*/ 735 h 1018"/>
                <a:gd name="T4" fmla="*/ 283 w 1017"/>
                <a:gd name="T5" fmla="*/ 797 h 1018"/>
                <a:gd name="T6" fmla="*/ 581 w 1017"/>
                <a:gd name="T7" fmla="*/ 613 h 1018"/>
                <a:gd name="T8" fmla="*/ 781 w 1017"/>
                <a:gd name="T9" fmla="*/ 326 h 1018"/>
                <a:gd name="T10" fmla="*/ 778 w 1017"/>
                <a:gd name="T11" fmla="*/ 239 h 1018"/>
                <a:gd name="T12" fmla="*/ 691 w 1017"/>
                <a:gd name="T13" fmla="*/ 236 h 1018"/>
                <a:gd name="T14" fmla="*/ 405 w 1017"/>
                <a:gd name="T15" fmla="*/ 584 h 1018"/>
                <a:gd name="T16" fmla="*/ 567 w 1017"/>
                <a:gd name="T17" fmla="*/ 531 h 1018"/>
                <a:gd name="T18" fmla="*/ 473 w 1017"/>
                <a:gd name="T19" fmla="*/ 562 h 1018"/>
                <a:gd name="T20" fmla="*/ 448 w 1017"/>
                <a:gd name="T21" fmla="*/ 487 h 1018"/>
                <a:gd name="T22" fmla="*/ 539 w 1017"/>
                <a:gd name="T23" fmla="*/ 453 h 1018"/>
                <a:gd name="T24" fmla="*/ 571 w 1017"/>
                <a:gd name="T25" fmla="*/ 520 h 1018"/>
                <a:gd name="T26" fmla="*/ 382 w 1017"/>
                <a:gd name="T27" fmla="*/ 16 h 1018"/>
                <a:gd name="T28" fmla="*/ 184 w 1017"/>
                <a:gd name="T29" fmla="*/ 116 h 1018"/>
                <a:gd name="T30" fmla="*/ 49 w 1017"/>
                <a:gd name="T31" fmla="*/ 289 h 1018"/>
                <a:gd name="T32" fmla="*/ 0 w 1017"/>
                <a:gd name="T33" fmla="*/ 509 h 1018"/>
                <a:gd name="T34" fmla="*/ 40 w 1017"/>
                <a:gd name="T35" fmla="*/ 707 h 1018"/>
                <a:gd name="T36" fmla="*/ 166 w 1017"/>
                <a:gd name="T37" fmla="*/ 885 h 1018"/>
                <a:gd name="T38" fmla="*/ 357 w 1017"/>
                <a:gd name="T39" fmla="*/ 995 h 1018"/>
                <a:gd name="T40" fmla="*/ 560 w 1017"/>
                <a:gd name="T41" fmla="*/ 1015 h 1018"/>
                <a:gd name="T42" fmla="*/ 772 w 1017"/>
                <a:gd name="T43" fmla="*/ 944 h 1018"/>
                <a:gd name="T44" fmla="*/ 930 w 1017"/>
                <a:gd name="T45" fmla="*/ 793 h 1018"/>
                <a:gd name="T46" fmla="*/ 1012 w 1017"/>
                <a:gd name="T47" fmla="*/ 586 h 1018"/>
                <a:gd name="T48" fmla="*/ 1001 w 1017"/>
                <a:gd name="T49" fmla="*/ 382 h 1018"/>
                <a:gd name="T50" fmla="*/ 901 w 1017"/>
                <a:gd name="T51" fmla="*/ 186 h 1018"/>
                <a:gd name="T52" fmla="*/ 728 w 1017"/>
                <a:gd name="T53" fmla="*/ 50 h 1018"/>
                <a:gd name="T54" fmla="*/ 508 w 1017"/>
                <a:gd name="T55" fmla="*/ 0 h 1018"/>
                <a:gd name="T56" fmla="*/ 376 w 1017"/>
                <a:gd name="T57" fmla="*/ 935 h 1018"/>
                <a:gd name="T58" fmla="*/ 209 w 1017"/>
                <a:gd name="T59" fmla="*/ 838 h 1018"/>
                <a:gd name="T60" fmla="*/ 99 w 1017"/>
                <a:gd name="T61" fmla="*/ 682 h 1018"/>
                <a:gd name="T62" fmla="*/ 63 w 1017"/>
                <a:gd name="T63" fmla="*/ 509 h 1018"/>
                <a:gd name="T64" fmla="*/ 107 w 1017"/>
                <a:gd name="T65" fmla="*/ 315 h 1018"/>
                <a:gd name="T66" fmla="*/ 225 w 1017"/>
                <a:gd name="T67" fmla="*/ 165 h 1018"/>
                <a:gd name="T68" fmla="*/ 397 w 1017"/>
                <a:gd name="T69" fmla="*/ 77 h 1018"/>
                <a:gd name="T70" fmla="*/ 576 w 1017"/>
                <a:gd name="T71" fmla="*/ 69 h 1018"/>
                <a:gd name="T72" fmla="*/ 757 w 1017"/>
                <a:gd name="T73" fmla="*/ 139 h 1018"/>
                <a:gd name="T74" fmla="*/ 889 w 1017"/>
                <a:gd name="T75" fmla="*/ 278 h 1018"/>
                <a:gd name="T76" fmla="*/ 952 w 1017"/>
                <a:gd name="T77" fmla="*/ 463 h 1018"/>
                <a:gd name="T78" fmla="*/ 933 w 1017"/>
                <a:gd name="T79" fmla="*/ 642 h 1018"/>
                <a:gd name="T80" fmla="*/ 838 w 1017"/>
                <a:gd name="T81" fmla="*/ 808 h 1018"/>
                <a:gd name="T82" fmla="*/ 681 w 1017"/>
                <a:gd name="T83" fmla="*/ 919 h 1018"/>
                <a:gd name="T84" fmla="*/ 508 w 1017"/>
                <a:gd name="T85" fmla="*/ 954 h 1018"/>
                <a:gd name="T86" fmla="*/ 540 w 1017"/>
                <a:gd name="T87" fmla="*/ 165 h 1018"/>
                <a:gd name="T88" fmla="*/ 515 w 1017"/>
                <a:gd name="T89" fmla="*/ 128 h 1018"/>
                <a:gd name="T90" fmla="*/ 477 w 1017"/>
                <a:gd name="T91" fmla="*/ 152 h 1018"/>
                <a:gd name="T92" fmla="*/ 502 w 1017"/>
                <a:gd name="T93" fmla="*/ 190 h 1018"/>
                <a:gd name="T94" fmla="*/ 482 w 1017"/>
                <a:gd name="T95" fmla="*/ 841 h 1018"/>
                <a:gd name="T96" fmla="*/ 490 w 1017"/>
                <a:gd name="T97" fmla="*/ 885 h 1018"/>
                <a:gd name="T98" fmla="*/ 534 w 1017"/>
                <a:gd name="T99" fmla="*/ 877 h 1018"/>
                <a:gd name="T100" fmla="*/ 526 w 1017"/>
                <a:gd name="T101" fmla="*/ 833 h 1018"/>
                <a:gd name="T102" fmla="*/ 840 w 1017"/>
                <a:gd name="T103" fmla="*/ 483 h 1018"/>
                <a:gd name="T104" fmla="*/ 831 w 1017"/>
                <a:gd name="T105" fmla="*/ 527 h 1018"/>
                <a:gd name="T106" fmla="*/ 876 w 1017"/>
                <a:gd name="T107" fmla="*/ 535 h 1018"/>
                <a:gd name="T108" fmla="*/ 885 w 1017"/>
                <a:gd name="T109" fmla="*/ 491 h 1018"/>
                <a:gd name="T110" fmla="*/ 152 w 1017"/>
                <a:gd name="T111" fmla="*/ 477 h 1018"/>
                <a:gd name="T112" fmla="*/ 128 w 1017"/>
                <a:gd name="T113" fmla="*/ 515 h 1018"/>
                <a:gd name="T114" fmla="*/ 165 w 1017"/>
                <a:gd name="T115" fmla="*/ 540 h 1018"/>
                <a:gd name="T116" fmla="*/ 190 w 1017"/>
                <a:gd name="T117" fmla="*/ 50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7" h="1018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/>
                <a:ea typeface="字魂58号-创中黑" panose="00000500000000000000" pitchFamily="2" charset="-122"/>
              </a:endParaRPr>
            </a:p>
          </p:txBody>
        </p:sp>
      </p:grpSp>
      <p:sp>
        <p:nvSpPr>
          <p:cNvPr id="33" name="文本框 15">
            <a:extLst>
              <a:ext uri="{FF2B5EF4-FFF2-40B4-BE49-F238E27FC236}">
                <a16:creationId xmlns:a16="http://schemas.microsoft.com/office/drawing/2014/main" id="{C8C016DA-CC8E-48FC-8421-F2CE396CEAFD}"/>
              </a:ext>
            </a:extLst>
          </p:cNvPr>
          <p:cNvSpPr txBox="1"/>
          <p:nvPr/>
        </p:nvSpPr>
        <p:spPr>
          <a:xfrm>
            <a:off x="9059997" y="2126357"/>
            <a:ext cx="18073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 cap="all">
                <a:gradFill>
                  <a:gsLst>
                    <a:gs pos="5000">
                      <a:srgbClr val="BD1032"/>
                    </a:gs>
                    <a:gs pos="36000">
                      <a:srgbClr val="55020D"/>
                    </a:gs>
                    <a:gs pos="68000">
                      <a:srgbClr val="E13377"/>
                    </a:gs>
                    <a:gs pos="100000">
                      <a:srgbClr val="ED857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微软雅黑" panose="020B0503020204020204" charset="-122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TW" altLang="en-US" sz="2400" b="0" spc="60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特明" panose="02020909000000000000" pitchFamily="49" charset="-120"/>
                <a:ea typeface="文鼎特明" panose="02020909000000000000" pitchFamily="49" charset="-120"/>
              </a:rPr>
              <a:t>登錄體溫</a:t>
            </a:r>
            <a:endParaRPr kumimoji="0" lang="zh-CN" altLang="en-US" sz="2400" b="0" i="0" u="none" strike="noStrike" kern="1200" cap="all" spc="60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特明" panose="02020909000000000000" pitchFamily="49" charset="-120"/>
              <a:ea typeface="文鼎特明" panose="02020909000000000000" pitchFamily="49" charset="-120"/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D53AD7BE-933C-41F2-B048-ED920E5D9D7E}"/>
              </a:ext>
            </a:extLst>
          </p:cNvPr>
          <p:cNvSpPr txBox="1"/>
          <p:nvPr/>
        </p:nvSpPr>
        <p:spPr>
          <a:xfrm>
            <a:off x="8629346" y="3659853"/>
            <a:ext cx="2992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文鼎中明" panose="02020609000000000000" pitchFamily="49" charset="-120"/>
                <a:ea typeface="文鼎中明" panose="02020609000000000000" pitchFamily="49" charset="-120"/>
              </a:rPr>
              <a:t>科任老師：於藝文教室填寫</a:t>
            </a:r>
            <a:endParaRPr kumimoji="0" lang="en-US" altLang="zh-TW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文鼎中明" panose="02020609000000000000" pitchFamily="49" charset="-120"/>
                <a:ea typeface="文鼎中明" panose="02020609000000000000" pitchFamily="49" charset="-120"/>
              </a:rPr>
              <a:t>各班導師：於各班教室填寫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文鼎中明" panose="02020609000000000000" pitchFamily="49" charset="-120"/>
              <a:ea typeface="文鼎中明" panose="02020609000000000000" pitchFamily="49" charset="-120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文鼎中明" panose="02020609000000000000" pitchFamily="49" charset="-120"/>
                <a:ea typeface="文鼎中明" panose="02020609000000000000" pitchFamily="49" charset="-120"/>
              </a:rPr>
              <a:t>行政老師：於各處室填寫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文鼎中明" panose="02020609000000000000" pitchFamily="49" charset="-120"/>
              <a:ea typeface="文鼎中明" panose="02020609000000000000" pitchFamily="49" charset="-12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2" t="7619" r="11546" b="63016"/>
          <a:stretch/>
        </p:blipFill>
        <p:spPr>
          <a:xfrm>
            <a:off x="3856827" y="3605998"/>
            <a:ext cx="3962400" cy="3168637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61" b="214"/>
          <a:stretch/>
        </p:blipFill>
        <p:spPr>
          <a:xfrm>
            <a:off x="8448381" y="4934949"/>
            <a:ext cx="3333698" cy="183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1514</Words>
  <Application>Microsoft Office PowerPoint</Application>
  <PresentationFormat>寬螢幕</PresentationFormat>
  <Paragraphs>178</Paragraphs>
  <Slides>22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9" baseType="lpstr">
      <vt:lpstr>Open Sans Light</vt:lpstr>
      <vt:lpstr>等线 Light</vt:lpstr>
      <vt:lpstr>新細明體</vt:lpstr>
      <vt:lpstr>思源黑体</vt:lpstr>
      <vt:lpstr>Wingdings</vt:lpstr>
      <vt:lpstr>文鼎特明</vt:lpstr>
      <vt:lpstr>微软雅黑</vt:lpstr>
      <vt:lpstr>三极极黑简体</vt:lpstr>
      <vt:lpstr>等线</vt:lpstr>
      <vt:lpstr>文鼎中鋼筆行楷</vt:lpstr>
      <vt:lpstr>字魂58号-创中黑</vt:lpstr>
      <vt:lpstr>Helvetica</vt:lpstr>
      <vt:lpstr>Gill Sans</vt:lpstr>
      <vt:lpstr>Arial</vt:lpstr>
      <vt:lpstr>字魂59号-创粗黑</vt:lpstr>
      <vt:lpstr>文鼎中明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狀況 早自習體溫量測 重點 測量並記錄</vt:lpstr>
      <vt:lpstr>狀況 早自習體溫量測 重點 體溫異常與通報</vt:lpstr>
      <vt:lpstr>狀況 早自習體溫量測 重點 體溫異常與通報</vt:lpstr>
      <vt:lpstr>狀況 早自習體溫量測 重點 體溫異常與通報</vt:lpstr>
      <vt:lpstr>狀況 早自習體溫量測 重點 體溫異常與通報</vt:lpstr>
      <vt:lpstr>狀況 早自習體溫量測 重點 預防性措施與宣導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Vagun Vagun</dc:creator>
  <cp:lastModifiedBy>admin</cp:lastModifiedBy>
  <cp:revision>48</cp:revision>
  <dcterms:created xsi:type="dcterms:W3CDTF">2019-09-29T07:58:18Z</dcterms:created>
  <dcterms:modified xsi:type="dcterms:W3CDTF">2020-02-20T07:53:59Z</dcterms:modified>
</cp:coreProperties>
</file>