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3" r:id="rId3"/>
    <p:sldId id="268" r:id="rId4"/>
    <p:sldId id="257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84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271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295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867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721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3174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5954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47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710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97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79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2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961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047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902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567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30A05-BEEC-4897-95FB-2235BC0DD1A0}" type="datetimeFigureOut">
              <a:rPr lang="zh-TW" altLang="en-US" smtClean="0"/>
              <a:t>2020/2/4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3CCF70-50F3-46B5-8407-B5D0FA5BD9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49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1667934" y="2743200"/>
            <a:ext cx="81612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 smtClean="0"/>
              <a:t>防疫期間</a:t>
            </a:r>
            <a:r>
              <a:rPr lang="en-US" altLang="zh-TW" sz="6000" dirty="0" smtClean="0"/>
              <a:t>-</a:t>
            </a:r>
            <a:r>
              <a:rPr lang="zh-TW" altLang="en-US" sz="6000" dirty="0" smtClean="0"/>
              <a:t>老師注意事項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50918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7034" y="1104900"/>
            <a:ext cx="8596668" cy="1320800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</a:rPr>
              <a:t>依據中央「嚴重特殊傳染性肺炎中央流行疫情指揮中心」</a:t>
            </a:r>
            <a:r>
              <a:rPr lang="en-US" altLang="zh-TW" sz="2400" dirty="0">
                <a:solidFill>
                  <a:srgbClr val="C00000"/>
                </a:solidFill>
              </a:rPr>
              <a:t>109 </a:t>
            </a:r>
            <a:r>
              <a:rPr lang="zh-TW" altLang="en-US" sz="2400" dirty="0">
                <a:solidFill>
                  <a:srgbClr val="C00000"/>
                </a:solidFill>
              </a:rPr>
              <a:t>年</a:t>
            </a:r>
            <a:r>
              <a:rPr lang="en-US" altLang="zh-TW" sz="2400" dirty="0">
                <a:solidFill>
                  <a:srgbClr val="C00000"/>
                </a:solidFill>
              </a:rPr>
              <a:t>1 </a:t>
            </a:r>
            <a:r>
              <a:rPr lang="zh-TW" altLang="en-US" sz="2400" dirty="0">
                <a:solidFill>
                  <a:srgbClr val="C00000"/>
                </a:solidFill>
              </a:rPr>
              <a:t>月</a:t>
            </a:r>
            <a:r>
              <a:rPr lang="en-US" altLang="zh-TW" sz="2400" dirty="0">
                <a:solidFill>
                  <a:srgbClr val="C00000"/>
                </a:solidFill>
              </a:rPr>
              <a:t>29 </a:t>
            </a:r>
            <a:r>
              <a:rPr lang="zh-TW" altLang="en-US" sz="2400" dirty="0">
                <a:solidFill>
                  <a:srgbClr val="C00000"/>
                </a:solidFill>
              </a:rPr>
              <a:t>日</a:t>
            </a:r>
            <a:r>
              <a:rPr lang="zh-TW" altLang="en-US" sz="2400" dirty="0" smtClean="0">
                <a:solidFill>
                  <a:srgbClr val="C00000"/>
                </a:solidFill>
              </a:rPr>
              <a:t>所發</a:t>
            </a:r>
            <a:r>
              <a:rPr lang="zh-TW" altLang="en-US" sz="2400" dirty="0">
                <a:solidFill>
                  <a:srgbClr val="C00000"/>
                </a:solidFill>
              </a:rPr>
              <a:t>「中港澳入境的學生及教職員工，建議在家休息</a:t>
            </a:r>
            <a:r>
              <a:rPr lang="en-US" altLang="zh-TW" sz="2400" dirty="0">
                <a:solidFill>
                  <a:srgbClr val="C00000"/>
                </a:solidFill>
              </a:rPr>
              <a:t>14 </a:t>
            </a:r>
            <a:r>
              <a:rPr lang="zh-TW" altLang="en-US" sz="2400" dirty="0">
                <a:solidFill>
                  <a:srgbClr val="C00000"/>
                </a:solidFill>
              </a:rPr>
              <a:t>天」之新聞稿，請</a:t>
            </a:r>
            <a:r>
              <a:rPr lang="zh-TW" altLang="en-US" sz="2400" dirty="0" smtClean="0">
                <a:solidFill>
                  <a:srgbClr val="C00000"/>
                </a:solidFill>
              </a:rPr>
              <a:t>配合辦</a:t>
            </a:r>
            <a:r>
              <a:rPr lang="zh-TW" altLang="en-US" sz="2400" dirty="0">
                <a:solidFill>
                  <a:srgbClr val="C00000"/>
                </a:solidFill>
              </a:rPr>
              <a:t>理下列事項：</a:t>
            </a:r>
          </a:p>
        </p:txBody>
      </p:sp>
      <p:sp>
        <p:nvSpPr>
          <p:cNvPr id="3" name="矩形 2"/>
          <p:cNvSpPr/>
          <p:nvPr/>
        </p:nvSpPr>
        <p:spPr>
          <a:xfrm>
            <a:off x="817034" y="3062238"/>
            <a:ext cx="8699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zh-TW" altLang="en-US" sz="2000" dirty="0" smtClean="0"/>
              <a:t>中</a:t>
            </a:r>
            <a:r>
              <a:rPr lang="zh-TW" altLang="en-US" sz="2000" dirty="0"/>
              <a:t>港澳入境的公立學校教師無症狀但有「湖北省」旅遊史，依中央流行疫情指揮中心管理機制實施</a:t>
            </a:r>
            <a:r>
              <a:rPr lang="en-US" altLang="zh-TW" sz="2000" dirty="0" smtClean="0"/>
              <a:t>14</a:t>
            </a:r>
            <a:r>
              <a:rPr lang="zh-TW" altLang="en-US" sz="2000" dirty="0" smtClean="0"/>
              <a:t>日</a:t>
            </a:r>
            <a:r>
              <a:rPr lang="zh-TW" altLang="en-US" sz="2000" dirty="0"/>
              <a:t>健康關懷</a:t>
            </a:r>
            <a:r>
              <a:rPr lang="en-US" altLang="zh-TW" sz="2000" dirty="0"/>
              <a:t>(</a:t>
            </a:r>
            <a:r>
              <a:rPr lang="zh-TW" altLang="en-US" sz="2000" dirty="0"/>
              <a:t>居家檢疫</a:t>
            </a:r>
            <a:r>
              <a:rPr lang="en-US" altLang="zh-TW" sz="2000" dirty="0"/>
              <a:t>)</a:t>
            </a:r>
            <a:r>
              <a:rPr lang="zh-TW" altLang="en-US" sz="2000" dirty="0"/>
              <a:t>期間，核給公假。</a:t>
            </a:r>
          </a:p>
          <a:p>
            <a:pPr marL="342900" indent="-342900">
              <a:buFont typeface="+mj-lt"/>
              <a:buAutoNum type="arabicParenR"/>
            </a:pPr>
            <a:r>
              <a:rPr lang="zh-TW" altLang="en-US" sz="2000" dirty="0" smtClean="0"/>
              <a:t>其他</a:t>
            </a:r>
            <a:r>
              <a:rPr lang="zh-TW" altLang="en-US" sz="2000" dirty="0"/>
              <a:t>中港澳入境的公立學校教師無症狀者，依中央流行疫情指揮中心管理機制在家休息</a:t>
            </a:r>
            <a:r>
              <a:rPr lang="en-US" altLang="zh-TW" sz="2000" dirty="0"/>
              <a:t>14 </a:t>
            </a:r>
            <a:r>
              <a:rPr lang="zh-TW" altLang="en-US" sz="2000" dirty="0"/>
              <a:t>日實施</a:t>
            </a:r>
            <a:r>
              <a:rPr lang="zh-TW" altLang="en-US" sz="2000" dirty="0" smtClean="0"/>
              <a:t>自我健康</a:t>
            </a:r>
            <a:r>
              <a:rPr lang="zh-TW" altLang="en-US" sz="2000" dirty="0"/>
              <a:t>觀察期間，得以病假登記，且不列入年度病假日數計算，並不列入年度成績考核。</a:t>
            </a:r>
          </a:p>
          <a:p>
            <a:pPr marL="342900" indent="-342900">
              <a:buFont typeface="+mj-lt"/>
              <a:buAutoNum type="arabicParenR"/>
            </a:pPr>
            <a:r>
              <a:rPr lang="zh-TW" altLang="en-US" sz="2000" dirty="0" smtClean="0"/>
              <a:t>至</a:t>
            </a:r>
            <a:r>
              <a:rPr lang="zh-TW" altLang="en-US" sz="2000" dirty="0"/>
              <a:t>私立學校教職員，得由各校依權責比照上開規定</a:t>
            </a:r>
          </a:p>
        </p:txBody>
      </p:sp>
    </p:spTree>
    <p:extLst>
      <p:ext uri="{BB962C8B-B14F-4D97-AF65-F5344CB8AC3E}">
        <p14:creationId xmlns:p14="http://schemas.microsoft.com/office/powerpoint/2010/main" val="41388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dirty="0" smtClean="0"/>
              <a:t>檢疫站</a:t>
            </a:r>
            <a:r>
              <a:rPr lang="en-US" altLang="zh-TW" dirty="0" smtClean="0"/>
              <a:t>-</a:t>
            </a:r>
            <a:r>
              <a:rPr lang="zh-TW" altLang="en-US" dirty="0" smtClean="0"/>
              <a:t>設在</a:t>
            </a:r>
            <a:r>
              <a:rPr lang="zh-TW" altLang="en-US" dirty="0" smtClean="0"/>
              <a:t>活動中心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574801" y="2082800"/>
            <a:ext cx="76073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TW" sz="2400" dirty="0" smtClean="0"/>
              <a:t>7:30-9:00</a:t>
            </a:r>
            <a:r>
              <a:rPr lang="zh-TW" altLang="en-US" sz="2400" dirty="0" smtClean="0"/>
              <a:t>幼兒園及學務處要派員在活動中心協助體溫及</a:t>
            </a:r>
            <a:r>
              <a:rPr lang="zh-TW" altLang="en-US" sz="2400" dirty="0" smtClean="0"/>
              <a:t>記錄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小學部老師輪值時間</a:t>
            </a:r>
            <a:r>
              <a:rPr lang="en-US" altLang="zh-TW" sz="2400" dirty="0" smtClean="0"/>
              <a:t>7:30-8:30</a:t>
            </a:r>
            <a:r>
              <a:rPr lang="zh-TW" altLang="en-US" sz="2400" dirty="0" smtClean="0"/>
              <a:t>；幼兒園老師輪值時間</a:t>
            </a:r>
            <a:r>
              <a:rPr lang="en-US" altLang="zh-TW" sz="2400" dirty="0" smtClean="0"/>
              <a:t>8:00-9:00</a:t>
            </a:r>
            <a:r>
              <a:rPr lang="zh-TW" altLang="en-US" sz="2400" dirty="0" smtClean="0"/>
              <a:t>；後門導護老師換到前門支援，另外會安排檢疫站輪值人員</a:t>
            </a:r>
            <a:r>
              <a:rPr lang="en-US" altLang="zh-TW" sz="2400" dirty="0" smtClean="0"/>
              <a:t>)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幼兒園、小學生組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教職員、志工、訪客及其他大人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在</a:t>
            </a:r>
            <a:r>
              <a:rPr lang="zh-TW" altLang="en-US" sz="2400" dirty="0" smtClean="0"/>
              <a:t>活動中心</a:t>
            </a:r>
            <a:r>
              <a:rPr lang="zh-TW" altLang="en-US" sz="2400" dirty="0" smtClean="0"/>
              <a:t>分</a:t>
            </a:r>
            <a:r>
              <a:rPr lang="zh-TW" altLang="en-US" sz="2400" dirty="0" smtClean="0"/>
              <a:t>流量</a:t>
            </a:r>
            <a:r>
              <a:rPr lang="zh-TW" altLang="en-US" sz="2400" dirty="0" smtClean="0"/>
              <a:t>體溫。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altLang="zh-TW" sz="2400" dirty="0" smtClean="0"/>
              <a:t>9:00-17:00</a:t>
            </a:r>
            <a:r>
              <a:rPr lang="zh-TW" altLang="en-US" sz="2400" dirty="0" smtClean="0"/>
              <a:t>，由警衛室幫忙協助量進入校園接送孩子的家長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有接送証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的體溫，並記錄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訪客非必要，不要進入</a:t>
            </a:r>
            <a:r>
              <a:rPr lang="zh-TW" altLang="en-US" sz="2400" dirty="0" smtClean="0"/>
              <a:t>校園，如與老師有約，請老師警衛室見訪客。</a:t>
            </a:r>
            <a:endParaRPr lang="en-US" altLang="zh-TW" sz="2400" dirty="0" smtClean="0"/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6991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導師準備工作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575734" y="1270000"/>
            <a:ext cx="9088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TW" sz="2400" dirty="0" smtClean="0"/>
              <a:t>2/10</a:t>
            </a:r>
            <a:r>
              <a:rPr lang="zh-TW" altLang="en-US" sz="2400" dirty="0" smtClean="0"/>
              <a:t>前</a:t>
            </a:r>
            <a:r>
              <a:rPr lang="zh-TW" altLang="en-US" sz="2400" dirty="0" smtClean="0"/>
              <a:t>完成學生及教師本身的</a:t>
            </a:r>
            <a:r>
              <a:rPr lang="en-US" altLang="zh-TW" sz="2400" dirty="0" err="1" smtClean="0"/>
              <a:t>TOCC</a:t>
            </a:r>
            <a:r>
              <a:rPr lang="zh-TW" altLang="en-US" sz="2400" dirty="0" smtClean="0"/>
              <a:t>調查，並提醒準備口罩；完成教室第一次消毒水消毒，校務會議後消毒。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宣導防疫注意事項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傳資料給</a:t>
            </a:r>
            <a:r>
              <a:rPr lang="zh-TW" altLang="en-US" sz="2400" dirty="0" smtClean="0"/>
              <a:t>導師，由導師傳給家長及跟學生宣導</a:t>
            </a:r>
            <a:r>
              <a:rPr lang="en-US" altLang="zh-TW" sz="2400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洗手台要有肥皂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每班一些口罩備用</a:t>
            </a:r>
            <a:r>
              <a:rPr lang="zh-TW" altLang="en-US" sz="2400" dirty="0">
                <a:solidFill>
                  <a:srgbClr val="0070C0"/>
                </a:solidFill>
              </a:rPr>
              <a:t>、額溫</a:t>
            </a:r>
            <a:r>
              <a:rPr lang="zh-TW" altLang="en-US" sz="2400" dirty="0" smtClean="0">
                <a:solidFill>
                  <a:srgbClr val="0070C0"/>
                </a:solidFill>
              </a:rPr>
              <a:t>槍、消毒水泡製桶及抹布</a:t>
            </a:r>
            <a:r>
              <a:rPr lang="en-US" altLang="zh-TW" sz="2400" dirty="0" smtClean="0">
                <a:solidFill>
                  <a:srgbClr val="0070C0"/>
                </a:solidFill>
              </a:rPr>
              <a:t>2</a:t>
            </a:r>
            <a:r>
              <a:rPr lang="zh-TW" altLang="en-US" sz="2400" dirty="0" smtClean="0">
                <a:solidFill>
                  <a:srgbClr val="0070C0"/>
                </a:solidFill>
              </a:rPr>
              <a:t>條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每間教室一瓶</a:t>
            </a:r>
            <a:r>
              <a:rPr lang="en-US" altLang="zh-TW" sz="2400" dirty="0" smtClean="0"/>
              <a:t>75%</a:t>
            </a:r>
            <a:r>
              <a:rPr lang="zh-TW" altLang="en-US" sz="2400" dirty="0" smtClean="0"/>
              <a:t>酒精，進教室要</a:t>
            </a:r>
            <a:r>
              <a:rPr lang="zh-TW" altLang="en-US" sz="2400" dirty="0" smtClean="0"/>
              <a:t>先洗手或消毒</a:t>
            </a:r>
            <a:r>
              <a:rPr lang="zh-TW" altLang="en-US" sz="2400" dirty="0" smtClean="0"/>
              <a:t>手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早自修及午休完成每日體溫記錄表</a:t>
            </a:r>
            <a:r>
              <a:rPr lang="en-US" altLang="zh-TW" sz="2400" dirty="0" smtClean="0"/>
              <a:t>(</a:t>
            </a:r>
            <a:r>
              <a:rPr lang="zh-TW" altLang="en-US" sz="2400" dirty="0" smtClean="0">
                <a:solidFill>
                  <a:srgbClr val="FF0000"/>
                </a:solidFill>
              </a:rPr>
              <a:t>早自修</a:t>
            </a:r>
            <a:r>
              <a:rPr lang="zh-TW" altLang="en-US" sz="2400" dirty="0" smtClean="0"/>
              <a:t>及午休兩次</a:t>
            </a:r>
            <a:r>
              <a:rPr lang="en-US" altLang="zh-TW" sz="2400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發現</a:t>
            </a:r>
            <a:r>
              <a:rPr lang="zh-TW" altLang="en-US" sz="2400" dirty="0"/>
              <a:t>可疑狀況，立即通報</a:t>
            </a:r>
            <a:endParaRPr lang="en-US" altLang="zh-TW" sz="2400" dirty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每週</a:t>
            </a:r>
            <a:r>
              <a:rPr lang="zh-TW" altLang="en-US" sz="2400" dirty="0" smtClean="0"/>
              <a:t>一次消毒，每星期五放學後由導師實施，有個案，每天消毒。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有</a:t>
            </a:r>
            <a:r>
              <a:rPr lang="zh-TW" altLang="en-US" sz="2400" dirty="0" smtClean="0"/>
              <a:t>訪客，約在警衛室，非必要勿進入校園。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建議垃圾桶放教室外面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保持教室</a:t>
            </a:r>
            <a:r>
              <a:rPr lang="zh-TW" altLang="en-US" sz="2400" dirty="0" smtClean="0"/>
              <a:t>通風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遇有自主管理或隔離的學生時，要適時關懷及追蹤。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396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科任老師準備工作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295400" y="1765300"/>
            <a:ext cx="807945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完成教室第一次消毒水</a:t>
            </a:r>
            <a:r>
              <a:rPr lang="zh-TW" altLang="en-US" sz="2400" dirty="0"/>
              <a:t>消毒，校務會議後消毒。</a:t>
            </a:r>
            <a:endParaRPr lang="en-US" altLang="zh-TW" sz="2400" dirty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宣導防疫</a:t>
            </a:r>
            <a:r>
              <a:rPr lang="zh-TW" altLang="en-US" sz="2400" dirty="0" smtClean="0"/>
              <a:t>注意事項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洗手台要有肥皂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每班一上些口罩備用</a:t>
            </a:r>
            <a:r>
              <a:rPr lang="zh-TW" altLang="en-US" sz="2400" dirty="0">
                <a:solidFill>
                  <a:srgbClr val="0070C0"/>
                </a:solidFill>
              </a:rPr>
              <a:t>、額溫</a:t>
            </a:r>
            <a:r>
              <a:rPr lang="zh-TW" altLang="en-US" sz="2400" dirty="0">
                <a:solidFill>
                  <a:srgbClr val="0070C0"/>
                </a:solidFill>
              </a:rPr>
              <a:t>槍、消毒水泡製桶及抹布</a:t>
            </a:r>
            <a:r>
              <a:rPr lang="en-US" altLang="zh-TW" sz="2400" dirty="0">
                <a:solidFill>
                  <a:srgbClr val="0070C0"/>
                </a:solidFill>
              </a:rPr>
              <a:t>2</a:t>
            </a:r>
            <a:r>
              <a:rPr lang="zh-TW" altLang="en-US" sz="2400" dirty="0" smtClean="0">
                <a:solidFill>
                  <a:srgbClr val="0070C0"/>
                </a:solidFill>
              </a:rPr>
              <a:t>條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每間教室一瓶</a:t>
            </a:r>
            <a:r>
              <a:rPr lang="en-US" altLang="zh-TW" sz="2400" dirty="0" smtClean="0"/>
              <a:t>75%</a:t>
            </a:r>
            <a:r>
              <a:rPr lang="zh-TW" altLang="en-US" sz="2400" dirty="0" smtClean="0"/>
              <a:t>酒精，進教室要先消毒手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每週一次消毒，每星期五放學後由老師實施。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發現可疑狀況，立即通報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有訪客，約在警衛室，非必要勿進入校園。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建議垃圾桶放教室外面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保持教室通風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1077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行政老師準備工作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295400" y="1765300"/>
            <a:ext cx="913262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每日進辦公室前，完成體溫量測及紀錄，</a:t>
            </a:r>
            <a:r>
              <a:rPr lang="en-US" altLang="zh-TW" sz="2400" dirty="0" smtClean="0"/>
              <a:t>8:20</a:t>
            </a:r>
            <a:r>
              <a:rPr lang="zh-TW" altLang="en-US" sz="2400" dirty="0" smtClean="0"/>
              <a:t>前回報健康中心。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完成辦公室第一次消毒水</a:t>
            </a:r>
            <a:r>
              <a:rPr lang="zh-TW" altLang="en-US" sz="2400" dirty="0"/>
              <a:t>消毒，校務會議後消毒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宣導防疫</a:t>
            </a:r>
            <a:r>
              <a:rPr lang="zh-TW" altLang="en-US" sz="2400" dirty="0" smtClean="0"/>
              <a:t>注意事項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洗手台要有肥皂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每處室一些口罩備用</a:t>
            </a:r>
            <a:r>
              <a:rPr lang="zh-TW" altLang="en-US" sz="2400" dirty="0">
                <a:solidFill>
                  <a:srgbClr val="0070C0"/>
                </a:solidFill>
              </a:rPr>
              <a:t>、額溫</a:t>
            </a:r>
            <a:r>
              <a:rPr lang="zh-TW" altLang="en-US" sz="2400" dirty="0">
                <a:solidFill>
                  <a:srgbClr val="0070C0"/>
                </a:solidFill>
              </a:rPr>
              <a:t>槍、消毒水泡製桶及抹布</a:t>
            </a:r>
            <a:r>
              <a:rPr lang="en-US" altLang="zh-TW" sz="2400" dirty="0">
                <a:solidFill>
                  <a:srgbClr val="0070C0"/>
                </a:solidFill>
              </a:rPr>
              <a:t>2</a:t>
            </a:r>
            <a:r>
              <a:rPr lang="zh-TW" altLang="en-US" sz="2400" dirty="0" smtClean="0">
                <a:solidFill>
                  <a:srgbClr val="0070C0"/>
                </a:solidFill>
              </a:rPr>
              <a:t>條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每處室一瓶</a:t>
            </a:r>
            <a:r>
              <a:rPr lang="en-US" altLang="zh-TW" sz="2400" dirty="0" smtClean="0"/>
              <a:t>75%</a:t>
            </a:r>
            <a:r>
              <a:rPr lang="zh-TW" altLang="en-US" sz="2400" dirty="0" smtClean="0"/>
              <a:t>酒精，進處室要先消毒手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每週一次消毒，每星期五放學後由老師實施。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發現可疑狀況，立即通報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有訪客，約在警衛室，非必要勿進入校園。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建議垃圾桶放教室外面</a:t>
            </a:r>
            <a:endParaRPr lang="en-US" altLang="zh-TW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sz="2400" dirty="0" smtClean="0"/>
              <a:t>保持處室通風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9656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573</TotalTime>
  <Words>651</Words>
  <Application>Microsoft Office PowerPoint</Application>
  <PresentationFormat>寬螢幕</PresentationFormat>
  <Paragraphs>46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微軟正黑體</vt:lpstr>
      <vt:lpstr>Arial</vt:lpstr>
      <vt:lpstr>Trebuchet MS</vt:lpstr>
      <vt:lpstr>Wingdings 3</vt:lpstr>
      <vt:lpstr>多面向</vt:lpstr>
      <vt:lpstr>PowerPoint 簡報</vt:lpstr>
      <vt:lpstr>依據中央「嚴重特殊傳染性肺炎中央流行疫情指揮中心」109 年1 月29 日所發「中港澳入境的學生及教職員工，建議在家休息14 天」之新聞稿，請配合辦理下列事項：</vt:lpstr>
      <vt:lpstr>檢疫站-設在活動中心</vt:lpstr>
      <vt:lpstr>導師準備工作</vt:lpstr>
      <vt:lpstr>科任老師準備工作</vt:lpstr>
      <vt:lpstr>行政老師準備工作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48</cp:revision>
  <dcterms:created xsi:type="dcterms:W3CDTF">2020-01-30T01:13:34Z</dcterms:created>
  <dcterms:modified xsi:type="dcterms:W3CDTF">2020-02-04T03:13:37Z</dcterms:modified>
</cp:coreProperties>
</file>